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3953" r:id="rId2"/>
  </p:sldMasterIdLst>
  <p:notesMasterIdLst>
    <p:notesMasterId r:id="rId21"/>
  </p:notesMasterIdLst>
  <p:handoutMasterIdLst>
    <p:handoutMasterId r:id="rId22"/>
  </p:handoutMasterIdLst>
  <p:sldIdLst>
    <p:sldId id="259" r:id="rId3"/>
    <p:sldId id="2348" r:id="rId4"/>
    <p:sldId id="2255" r:id="rId5"/>
    <p:sldId id="2369" r:id="rId6"/>
    <p:sldId id="2367" r:id="rId7"/>
    <p:sldId id="2395" r:id="rId8"/>
    <p:sldId id="2420" r:id="rId9"/>
    <p:sldId id="302" r:id="rId10"/>
    <p:sldId id="2380" r:id="rId11"/>
    <p:sldId id="2381" r:id="rId12"/>
    <p:sldId id="2382" r:id="rId13"/>
    <p:sldId id="2383" r:id="rId14"/>
    <p:sldId id="2384" r:id="rId15"/>
    <p:sldId id="2421" r:id="rId16"/>
    <p:sldId id="2401" r:id="rId17"/>
    <p:sldId id="2407" r:id="rId18"/>
    <p:sldId id="2371" r:id="rId19"/>
    <p:sldId id="265" r:id="rId20"/>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CC2E9AE-524F-47BB-BEC1-F503FF5CA12D}">
          <p14:sldIdLst>
            <p14:sldId id="259"/>
            <p14:sldId id="2348"/>
            <p14:sldId id="2255"/>
            <p14:sldId id="2369"/>
            <p14:sldId id="2367"/>
            <p14:sldId id="2395"/>
            <p14:sldId id="2420"/>
            <p14:sldId id="302"/>
            <p14:sldId id="2380"/>
            <p14:sldId id="2381"/>
            <p14:sldId id="2382"/>
            <p14:sldId id="2383"/>
            <p14:sldId id="2384"/>
            <p14:sldId id="2421"/>
            <p14:sldId id="2401"/>
            <p14:sldId id="2407"/>
            <p14:sldId id="2371"/>
            <p14:sldId id="265"/>
          </p14:sldIdLst>
        </p14:section>
      </p14:sectionLst>
    </p:ext>
    <p:ext uri="{EFAFB233-063F-42B5-8137-9DF3F51BA10A}">
      <p15:sldGuideLst xmlns:p15="http://schemas.microsoft.com/office/powerpoint/2012/main">
        <p15:guide id="1" orient="horz" pos="2160" userDrawn="1">
          <p15:clr>
            <a:srgbClr val="A4A3A4"/>
          </p15:clr>
        </p15:guide>
        <p15:guide id="2" pos="5064"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rabh Gupta" initials="SG" lastIdx="1" clrIdx="0">
    <p:extLst>
      <p:ext uri="{19B8F6BF-5375-455C-9EA6-DF929625EA0E}">
        <p15:presenceInfo xmlns:p15="http://schemas.microsoft.com/office/powerpoint/2012/main" userId="Saurabh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9C6C"/>
    <a:srgbClr val="F7B20E"/>
    <a:srgbClr val="000000"/>
    <a:srgbClr val="41817E"/>
    <a:srgbClr val="AE562C"/>
    <a:srgbClr val="FACD62"/>
    <a:srgbClr val="FCFBFA"/>
    <a:srgbClr val="FDFCFB"/>
    <a:srgbClr val="312D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4" autoAdjust="0"/>
    <p:restoredTop sz="93810" autoAdjust="0"/>
  </p:normalViewPr>
  <p:slideViewPr>
    <p:cSldViewPr snapToGrid="0" showGuides="1">
      <p:cViewPr varScale="1">
        <p:scale>
          <a:sx n="68" d="100"/>
          <a:sy n="68" d="100"/>
        </p:scale>
        <p:origin x="654" y="54"/>
      </p:cViewPr>
      <p:guideLst>
        <p:guide orient="horz" pos="2160"/>
        <p:guide pos="5064"/>
      </p:guideLst>
    </p:cSldViewPr>
  </p:slideViewPr>
  <p:outlineViewPr>
    <p:cViewPr>
      <p:scale>
        <a:sx n="33" d="100"/>
        <a:sy n="33" d="100"/>
      </p:scale>
      <p:origin x="0" y="-2209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pPr/>
              <a:t>12/10/2020</a:t>
            </a:fld>
            <a:endParaRPr lang="en-US" dirty="0"/>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pPr/>
              <a:t>‹#›</a:t>
            </a:fld>
            <a:endParaRPr lang="en-US" dirty="0"/>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pPr/>
              <a:t>12/10/2020</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a:t>
            </a:fld>
            <a:endParaRPr lang="en-US" dirty="0"/>
          </a:p>
        </p:txBody>
      </p:sp>
    </p:spTree>
    <p:extLst>
      <p:ext uri="{BB962C8B-B14F-4D97-AF65-F5344CB8AC3E}">
        <p14:creationId xmlns:p14="http://schemas.microsoft.com/office/powerpoint/2010/main" val="89831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a:t>
            </a:fld>
            <a:endParaRPr lang="en-US" dirty="0"/>
          </a:p>
        </p:txBody>
      </p:sp>
    </p:spTree>
    <p:extLst>
      <p:ext uri="{BB962C8B-B14F-4D97-AF65-F5344CB8AC3E}">
        <p14:creationId xmlns:p14="http://schemas.microsoft.com/office/powerpoint/2010/main" val="2988760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5</a:t>
            </a:fld>
            <a:endParaRPr lang="en-US" dirty="0"/>
          </a:p>
        </p:txBody>
      </p:sp>
    </p:spTree>
    <p:extLst>
      <p:ext uri="{BB962C8B-B14F-4D97-AF65-F5344CB8AC3E}">
        <p14:creationId xmlns:p14="http://schemas.microsoft.com/office/powerpoint/2010/main" val="268345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6</a:t>
            </a:fld>
            <a:endParaRPr lang="en-US" dirty="0"/>
          </a:p>
        </p:txBody>
      </p:sp>
    </p:spTree>
    <p:extLst>
      <p:ext uri="{BB962C8B-B14F-4D97-AF65-F5344CB8AC3E}">
        <p14:creationId xmlns:p14="http://schemas.microsoft.com/office/powerpoint/2010/main" val="32789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7</a:t>
            </a:fld>
            <a:endParaRPr lang="en-US" dirty="0"/>
          </a:p>
        </p:txBody>
      </p:sp>
    </p:spTree>
    <p:extLst>
      <p:ext uri="{BB962C8B-B14F-4D97-AF65-F5344CB8AC3E}">
        <p14:creationId xmlns:p14="http://schemas.microsoft.com/office/powerpoint/2010/main" val="305419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8</a:t>
            </a:fld>
            <a:endParaRPr lang="en-US" dirty="0"/>
          </a:p>
        </p:txBody>
      </p:sp>
    </p:spTree>
    <p:extLst>
      <p:ext uri="{BB962C8B-B14F-4D97-AF65-F5344CB8AC3E}">
        <p14:creationId xmlns:p14="http://schemas.microsoft.com/office/powerpoint/2010/main" val="2574070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17</a:t>
            </a:fld>
            <a:endParaRPr lang="en-US" dirty="0"/>
          </a:p>
        </p:txBody>
      </p:sp>
    </p:spTree>
    <p:extLst>
      <p:ext uri="{BB962C8B-B14F-4D97-AF65-F5344CB8AC3E}">
        <p14:creationId xmlns:p14="http://schemas.microsoft.com/office/powerpoint/2010/main" val="2281000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29.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35.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endParaRPr lang="en-US" dirty="0"/>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endParaRPr lang="en-US" dirty="0"/>
          </a:p>
        </p:txBody>
      </p:sp>
    </p:spTree>
    <p:extLst>
      <p:ext uri="{BB962C8B-B14F-4D97-AF65-F5344CB8AC3E}">
        <p14:creationId xmlns:p14="http://schemas.microsoft.com/office/powerpoint/2010/main" val="278981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endParaRPr lang="en-US" dirty="0"/>
          </a:p>
        </p:txBody>
      </p:sp>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endParaRPr lang="en-US" dirty="0"/>
          </a:p>
        </p:txBody>
      </p:sp>
    </p:spTree>
    <p:extLst>
      <p:ext uri="{BB962C8B-B14F-4D97-AF65-F5344CB8AC3E}">
        <p14:creationId xmlns:p14="http://schemas.microsoft.com/office/powerpoint/2010/main" val="373780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853509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77296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480" userDrawn="1">
          <p15:clr>
            <a:srgbClr val="FBAE40"/>
          </p15:clr>
        </p15:guide>
        <p15:guide id="3" pos="620" userDrawn="1">
          <p15:clr>
            <a:srgbClr val="FBAE40"/>
          </p15:clr>
        </p15:guide>
        <p15:guide id="4" orient="horz" pos="10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userDrawn="1"/>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cstate="print">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8948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dirty="0"/>
              <a:t>Copyright © 2020, Oracle and/or its affiliates  |  Confidential: Restricted</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52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2504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B37578-D04F-446E-8207-E0422C605B49}"/>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5E74097E-4D37-4019-B624-AB268B94DBBB}"/>
              </a:ext>
            </a:extLst>
          </p:cNvPr>
          <p:cNvSpPr>
            <a:spLocks noGrp="1"/>
          </p:cNvSpPr>
          <p:nvPr>
            <p:ph type="ftr" sz="quarter" idx="11"/>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29FDC803-DD34-4406-ABA6-115284C51FF0}"/>
              </a:ext>
            </a:extLst>
          </p:cNvPr>
          <p:cNvSpPr>
            <a:spLocks noGrp="1"/>
          </p:cNvSpPr>
          <p:nvPr>
            <p:ph type="sldNum" sz="quarter" idx="12"/>
          </p:nvPr>
        </p:nvSpPr>
        <p:spPr/>
        <p:txBody>
          <a:bodyPr/>
          <a:lstStyle/>
          <a:p>
            <a:fld id="{7011AC7E-A594-497B-8D1D-FC2452435DA0}" type="slidenum">
              <a:rPr lang="en-US" smtClean="0"/>
              <a:pPr/>
              <a:t>‹#›</a:t>
            </a:fld>
            <a:endParaRPr lang="en-US" dirty="0"/>
          </a:p>
        </p:txBody>
      </p:sp>
    </p:spTree>
    <p:extLst>
      <p:ext uri="{BB962C8B-B14F-4D97-AF65-F5344CB8AC3E}">
        <p14:creationId xmlns:p14="http://schemas.microsoft.com/office/powerpoint/2010/main" val="33576350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38EB-4EBB-420F-AA72-19078BF20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A458A-362C-46F0-9985-3F16F6C5C2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D8D62-EE91-4812-A9B6-4619CF79976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BBDADEA-9A2E-495F-93D3-4E1852B4D263}"/>
              </a:ext>
            </a:extLst>
          </p:cNvPr>
          <p:cNvSpPr>
            <a:spLocks noGrp="1"/>
          </p:cNvSpPr>
          <p:nvPr>
            <p:ph type="ftr" sz="quarter" idx="11"/>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95011B93-A105-47B9-BCC5-2A539ECECD0A}"/>
              </a:ext>
            </a:extLst>
          </p:cNvPr>
          <p:cNvSpPr>
            <a:spLocks noGrp="1"/>
          </p:cNvSpPr>
          <p:nvPr>
            <p:ph type="sldNum" sz="quarter" idx="12"/>
          </p:nvPr>
        </p:nvSpPr>
        <p:spPr/>
        <p:txBody>
          <a:bodyPr/>
          <a:lstStyle/>
          <a:p>
            <a:fld id="{3D9A7265-4666-424D-86EC-BC81ED4206D0}" type="slidenum">
              <a:rPr lang="en-US" smtClean="0"/>
              <a:pPr/>
              <a:t>‹#›</a:t>
            </a:fld>
            <a:endParaRPr lang="en-US" dirty="0"/>
          </a:p>
        </p:txBody>
      </p:sp>
    </p:spTree>
    <p:extLst>
      <p:ext uri="{BB962C8B-B14F-4D97-AF65-F5344CB8AC3E}">
        <p14:creationId xmlns:p14="http://schemas.microsoft.com/office/powerpoint/2010/main" val="4133953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dirty="0"/>
              <a:t>Copyright © 2020, Oracle and/or its affiliates  |  Confidential: Restricted</a:t>
            </a:r>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Light 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hasCustomPrompt="1"/>
          </p:nvPr>
        </p:nvSpPr>
        <p:spPr/>
        <p:txBody>
          <a:bodyPr/>
          <a:lstStyle>
            <a:lvl1pPr>
              <a:defRPr/>
            </a:lvl1pPr>
          </a:lstStyle>
          <a:p>
            <a:r>
              <a:rPr lang="en-US" dirty="0"/>
              <a:t>Headline</a:t>
            </a:r>
          </a:p>
        </p:txBody>
      </p:sp>
      <p:sp>
        <p:nvSpPr>
          <p:cNvPr id="5" name="Footer Placeholder 4">
            <a:extLst>
              <a:ext uri="{FF2B5EF4-FFF2-40B4-BE49-F238E27FC236}">
                <a16:creationId xmlns:a16="http://schemas.microsoft.com/office/drawing/2014/main" id="{72DF0623-491F-4111-9D00-4928E929DDB6}"/>
              </a:ext>
            </a:extLst>
          </p:cNvPr>
          <p:cNvSpPr>
            <a:spLocks noGrp="1"/>
          </p:cNvSpPr>
          <p:nvPr>
            <p:ph type="ftr" sz="quarter" idx="10"/>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E3D38B88-B728-4B83-AB8A-F97CCD7D9313}"/>
              </a:ext>
            </a:extLst>
          </p:cNvPr>
          <p:cNvSpPr>
            <a:spLocks noGrp="1"/>
          </p:cNvSpPr>
          <p:nvPr>
            <p:ph type="sldNum" sz="quarter" idx="11"/>
          </p:nvPr>
        </p:nvSpPr>
        <p:spPr/>
        <p:txBody>
          <a:bodyPr/>
          <a:lstStyle/>
          <a:p>
            <a:fld id="{7C371504-33D9-B044-8C50-620C44A06CB1}" type="slidenum">
              <a:rPr lang="en-US" smtClean="0"/>
              <a:pPr/>
              <a:t>‹#›</a:t>
            </a:fld>
            <a:endParaRPr lang="en-US" dirty="0"/>
          </a:p>
        </p:txBody>
      </p:sp>
      <p:sp>
        <p:nvSpPr>
          <p:cNvPr id="8" name="Text Placeholder 2">
            <a:extLst>
              <a:ext uri="{FF2B5EF4-FFF2-40B4-BE49-F238E27FC236}">
                <a16:creationId xmlns:a16="http://schemas.microsoft.com/office/drawing/2014/main" id="{1CC6DC89-51CC-4CFF-8B50-0535354AB8F8}"/>
              </a:ext>
            </a:extLst>
          </p:cNvPr>
          <p:cNvSpPr txBox="1">
            <a:spLocks/>
          </p:cNvSpPr>
          <p:nvPr userDrawn="1"/>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aseline="0" dirty="0">
                <a:latin typeface="Oracle Sans Light" panose="020B0403020204020204" pitchFamily="34" charset="0"/>
              </a:rPr>
              <a:t>Edit Master text styles</a:t>
            </a:r>
          </a:p>
          <a:p>
            <a:pPr lvl="1"/>
            <a:r>
              <a:rPr lang="en-US" baseline="0" dirty="0">
                <a:latin typeface="Oracle Sans Light" panose="020B0403020204020204" pitchFamily="34" charset="0"/>
              </a:rPr>
              <a:t>Second level</a:t>
            </a:r>
          </a:p>
          <a:p>
            <a:pPr lvl="2"/>
            <a:r>
              <a:rPr lang="en-US" baseline="0" dirty="0">
                <a:latin typeface="Oracle Sans Light" panose="020B0403020204020204" pitchFamily="34" charset="0"/>
              </a:rPr>
              <a:t>Third level</a:t>
            </a:r>
          </a:p>
          <a:p>
            <a:pPr lvl="3"/>
            <a:r>
              <a:rPr lang="en-US" baseline="0" dirty="0">
                <a:latin typeface="Oracle Sans Light" panose="020B0403020204020204" pitchFamily="34" charset="0"/>
              </a:rPr>
              <a:t>Fourth level</a:t>
            </a:r>
          </a:p>
          <a:p>
            <a:pPr lvl="4"/>
            <a:r>
              <a:rPr lang="en-US" baseline="0" dirty="0">
                <a:latin typeface="Oracle Sans Light" panose="020B0403020204020204" pitchFamily="34" charset="0"/>
              </a:rPr>
              <a:t>Fifth level</a:t>
            </a:r>
          </a:p>
        </p:txBody>
      </p:sp>
    </p:spTree>
    <p:extLst>
      <p:ext uri="{BB962C8B-B14F-4D97-AF65-F5344CB8AC3E}">
        <p14:creationId xmlns:p14="http://schemas.microsoft.com/office/powerpoint/2010/main" val="31052865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Cover ">
    <p:bg>
      <p:bgPr>
        <a:solidFill>
          <a:srgbClr val="E0E2E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81325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cstate="print"/>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dirty="0"/>
              <a:t>Copyright © 2020, Oracle and/or its affiliates  |  Confidential: Restricted</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96103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baseline="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lvl1pPr>
              <a:defRPr baseline="0">
                <a:latin typeface="Georgia" panose="02040502050405020303" pitchFamily="18" charset="0"/>
              </a:defRPr>
            </a:lvl1pPr>
          </a:lstStyle>
          <a:p>
            <a:r>
              <a:rPr lang="en-US" dirty="0"/>
              <a:t>Click to edit Master title style</a:t>
            </a:r>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baseline="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cstate="print">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51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dirty="0"/>
              <a:t>Copyright © 2020, Oracle and/or its affiliates  |  Confidential: Restricted</a:t>
            </a:r>
          </a:p>
        </p:txBody>
      </p:sp>
    </p:spTree>
    <p:extLst>
      <p:ext uri="{BB962C8B-B14F-4D97-AF65-F5344CB8AC3E}">
        <p14:creationId xmlns:p14="http://schemas.microsoft.com/office/powerpoint/2010/main" val="274487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print">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cstate="print"/>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3957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dirty="0"/>
              <a:t>Copyright © 2020, Oracle and/or its affiliates  |  Confidential: Restricted</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61213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1181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982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cstate="print">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dirty="0"/>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3169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71525"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71525"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dirty="0"/>
              <a:t>Copyright © 2020, Oracle and/or its affiliates  |  Confidential: Restricted</a:t>
            </a:r>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17567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27768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1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2916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8391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337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9661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1625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8725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dirty="0"/>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dirty="0"/>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9575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dirty="0"/>
              <a:t>Copyright © 2020, Oracle and/or its affiliates  |  Confidential: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79258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2.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7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71"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904" r:id="rId2"/>
    <p:sldLayoutId id="2147483898" r:id="rId3"/>
    <p:sldLayoutId id="2147483905" r:id="rId4"/>
    <p:sldLayoutId id="2147483746" r:id="rId5"/>
    <p:sldLayoutId id="2147483893" r:id="rId6"/>
    <p:sldLayoutId id="2147483814" r:id="rId7"/>
    <p:sldLayoutId id="2147483906" r:id="rId8"/>
    <p:sldLayoutId id="2147483749" r:id="rId9"/>
    <p:sldLayoutId id="2147483908" r:id="rId10"/>
    <p:sldLayoutId id="2147483750" r:id="rId11"/>
    <p:sldLayoutId id="2147483946" r:id="rId12"/>
    <p:sldLayoutId id="2147483779" r:id="rId13"/>
    <p:sldLayoutId id="2147483947" r:id="rId14"/>
    <p:sldLayoutId id="2147483751" r:id="rId15"/>
    <p:sldLayoutId id="2147483945" r:id="rId16"/>
    <p:sldLayoutId id="2147483752" r:id="rId17"/>
    <p:sldLayoutId id="2147483912" r:id="rId18"/>
    <p:sldLayoutId id="2147483753" r:id="rId19"/>
    <p:sldLayoutId id="2147483913" r:id="rId20"/>
    <p:sldLayoutId id="2147483756" r:id="rId21"/>
    <p:sldLayoutId id="2147483914" r:id="rId22"/>
    <p:sldLayoutId id="2147483754" r:id="rId23"/>
    <p:sldLayoutId id="2147483915" r:id="rId24"/>
    <p:sldLayoutId id="2147483778" r:id="rId25"/>
    <p:sldLayoutId id="2147483916" r:id="rId26"/>
    <p:sldLayoutId id="2147483917" r:id="rId27"/>
    <p:sldLayoutId id="2147483928" r:id="rId28"/>
    <p:sldLayoutId id="2147483774" r:id="rId29"/>
    <p:sldLayoutId id="2147483919" r:id="rId30"/>
    <p:sldLayoutId id="2147483922" r:id="rId31"/>
    <p:sldLayoutId id="2147483929" r:id="rId32"/>
    <p:sldLayoutId id="2147483920" r:id="rId33"/>
    <p:sldLayoutId id="2147483930" r:id="rId34"/>
    <p:sldLayoutId id="2147483931" r:id="rId35"/>
    <p:sldLayoutId id="2147483932" r:id="rId36"/>
    <p:sldLayoutId id="2147483936" r:id="rId37"/>
    <p:sldLayoutId id="2147483937" r:id="rId38"/>
    <p:sldLayoutId id="2147483933" r:id="rId39"/>
    <p:sldLayoutId id="2147483935" r:id="rId40"/>
    <p:sldLayoutId id="2147483938" r:id="rId41"/>
    <p:sldLayoutId id="2147483939" r:id="rId42"/>
    <p:sldLayoutId id="2147483761" r:id="rId43"/>
    <p:sldLayoutId id="2147483940" r:id="rId44"/>
    <p:sldLayoutId id="2147483781" r:id="rId45"/>
    <p:sldLayoutId id="2147483941" r:id="rId46"/>
    <p:sldLayoutId id="2147483762" r:id="rId47"/>
    <p:sldLayoutId id="2147483942" r:id="rId48"/>
    <p:sldLayoutId id="2147483766" r:id="rId49"/>
    <p:sldLayoutId id="2147483894" r:id="rId50"/>
    <p:sldLayoutId id="2147483769" r:id="rId51"/>
    <p:sldLayoutId id="2147483895" r:id="rId52"/>
    <p:sldLayoutId id="2147483768" r:id="rId53"/>
    <p:sldLayoutId id="2147483897" r:id="rId54"/>
    <p:sldLayoutId id="2147483763" r:id="rId55"/>
    <p:sldLayoutId id="2147483943" r:id="rId56"/>
    <p:sldLayoutId id="2147483744" r:id="rId57"/>
    <p:sldLayoutId id="2147483944" r:id="rId58"/>
    <p:sldLayoutId id="2147483742" r:id="rId59"/>
    <p:sldLayoutId id="2147483948" r:id="rId60"/>
    <p:sldLayoutId id="2147483950" r:id="rId61"/>
    <p:sldLayoutId id="2147483951" r:id="rId62"/>
    <p:sldLayoutId id="2147483985" r:id="rId63"/>
    <p:sldLayoutId id="2147483987" r:id="rId64"/>
    <p:sldLayoutId id="2147483988" r:id="rId65"/>
    <p:sldLayoutId id="2147483989" r:id="rId66"/>
    <p:sldLayoutId id="2147483990" r:id="rId67"/>
    <p:sldLayoutId id="2147483991" r:id="rId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0115C8-1A1F-4A4F-807C-D9888FC1B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F10A8A-5761-43CD-A981-174BAB544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4AE39-7C61-4E9A-8C15-933294A842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A6BB6C5E-A927-4BEF-A1C7-EF5CB9AB4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BEB02430-CCD2-4AA5-A4EF-F7B0B0437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A7265-4666-424D-86EC-BC81ED4206D0}" type="slidenum">
              <a:rPr lang="en-US" smtClean="0"/>
              <a:pPr/>
              <a:t>‹#›</a:t>
            </a:fld>
            <a:endParaRPr lang="en-US" dirty="0"/>
          </a:p>
        </p:txBody>
      </p:sp>
    </p:spTree>
    <p:extLst>
      <p:ext uri="{BB962C8B-B14F-4D97-AF65-F5344CB8AC3E}">
        <p14:creationId xmlns:p14="http://schemas.microsoft.com/office/powerpoint/2010/main" val="3815548123"/>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cloud.spring.io/spring-cloud-stream" TargetMode="External"/><Relationship Id="rId2" Type="http://schemas.openxmlformats.org/officeDocument/2006/relationships/hyperlink" Target="https://projects.spring.io/spring-boot/" TargetMode="External"/><Relationship Id="rId1" Type="http://schemas.openxmlformats.org/officeDocument/2006/relationships/slideLayout" Target="../slideLayouts/slideLayout68.xml"/><Relationship Id="rId6" Type="http://schemas.openxmlformats.org/officeDocument/2006/relationships/hyperlink" Target="https://www.enterpriseintegrationpatterns.com/patterns/messaging/" TargetMode="External"/><Relationship Id="rId5" Type="http://schemas.openxmlformats.org/officeDocument/2006/relationships/hyperlink" Target="https://spring.io/projects/spring-integration" TargetMode="External"/><Relationship Id="rId4" Type="http://schemas.openxmlformats.org/officeDocument/2006/relationships/hyperlink" Target="https://cloud.spring.io/spring-cloud-task/"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hyperlink" Target="https://www.influxdata.com/time-series-database" TargetMode="Externa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63.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hyperlink" Target="https://debezium.io/documentation/reference/1.3/connectors/cassandra.html" TargetMode="External"/><Relationship Id="rId3" Type="http://schemas.openxmlformats.org/officeDocument/2006/relationships/hyperlink" Target="https://debezium.io/documentation/reference/1.3/connectors/mysql.html" TargetMode="External"/><Relationship Id="rId7" Type="http://schemas.openxmlformats.org/officeDocument/2006/relationships/hyperlink" Target="https://debezium.io/documentation/reference/1.3/connectors/db2.html" TargetMode="External"/><Relationship Id="rId2" Type="http://schemas.openxmlformats.org/officeDocument/2006/relationships/hyperlink" Target="https://debezium.io/documentation/reference/1.3/connectors/mongodb.html" TargetMode="External"/><Relationship Id="rId1" Type="http://schemas.openxmlformats.org/officeDocument/2006/relationships/slideLayout" Target="../slideLayouts/slideLayout64.xml"/><Relationship Id="rId6" Type="http://schemas.openxmlformats.org/officeDocument/2006/relationships/hyperlink" Target="https://debezium.io/documentation/reference/1.3/connectors/oracle.html" TargetMode="External"/><Relationship Id="rId5" Type="http://schemas.openxmlformats.org/officeDocument/2006/relationships/hyperlink" Target="https://debezium.io/documentation/reference/1.3/connectors/sqlserver.html" TargetMode="External"/><Relationship Id="rId4" Type="http://schemas.openxmlformats.org/officeDocument/2006/relationships/hyperlink" Target="https://debezium.io/documentation/reference/1.3/connectors/postgresq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z="1050" smtClean="0"/>
              <a:pPr/>
              <a:t>1</a:t>
            </a:fld>
            <a:endParaRPr lang="en-US" sz="1050" dirty="0"/>
          </a:p>
        </p:txBody>
      </p:sp>
      <p:sp>
        <p:nvSpPr>
          <p:cNvPr id="6" name="Title 1">
            <a:extLst>
              <a:ext uri="{FF2B5EF4-FFF2-40B4-BE49-F238E27FC236}">
                <a16:creationId xmlns:a16="http://schemas.microsoft.com/office/drawing/2014/main" id="{C7B52742-2DCB-4768-837B-5BBE920CCE9C}"/>
              </a:ext>
            </a:extLst>
          </p:cNvPr>
          <p:cNvSpPr txBox="1">
            <a:spLocks/>
          </p:cNvSpPr>
          <p:nvPr/>
        </p:nvSpPr>
        <p:spPr>
          <a:xfrm>
            <a:off x="798955" y="2440180"/>
            <a:ext cx="10158984" cy="1025922"/>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a:t>CDC – Fraud Detection Demo</a:t>
            </a:r>
          </a:p>
        </p:txBody>
      </p:sp>
      <p:sp>
        <p:nvSpPr>
          <p:cNvPr id="7" name="Text Placeholder 2">
            <a:extLst>
              <a:ext uri="{FF2B5EF4-FFF2-40B4-BE49-F238E27FC236}">
                <a16:creationId xmlns:a16="http://schemas.microsoft.com/office/drawing/2014/main" id="{AE1B1AF9-4E2C-451A-8D6E-43A397105837}"/>
              </a:ext>
            </a:extLst>
          </p:cNvPr>
          <p:cNvSpPr txBox="1">
            <a:spLocks/>
          </p:cNvSpPr>
          <p:nvPr/>
        </p:nvSpPr>
        <p:spPr>
          <a:xfrm>
            <a:off x="797433" y="3537404"/>
            <a:ext cx="10158984" cy="341247"/>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Text Placeholder 4">
            <a:extLst>
              <a:ext uri="{FF2B5EF4-FFF2-40B4-BE49-F238E27FC236}">
                <a16:creationId xmlns:a16="http://schemas.microsoft.com/office/drawing/2014/main" id="{6E5BEFD3-0272-4E99-9051-6B251D960023}"/>
              </a:ext>
            </a:extLst>
          </p:cNvPr>
          <p:cNvSpPr txBox="1">
            <a:spLocks/>
          </p:cNvSpPr>
          <p:nvPr/>
        </p:nvSpPr>
        <p:spPr>
          <a:xfrm>
            <a:off x="798955" y="5115930"/>
            <a:ext cx="5077970" cy="895181"/>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Oracle Financial Services Consulting</a:t>
            </a:r>
          </a:p>
          <a:p>
            <a:r>
              <a:rPr lang="en-US" dirty="0"/>
              <a:t>December, 2020</a:t>
            </a:r>
          </a:p>
        </p:txBody>
      </p:sp>
      <p:sp>
        <p:nvSpPr>
          <p:cNvPr id="4" name="Footer Placeholder 3">
            <a:extLst>
              <a:ext uri="{FF2B5EF4-FFF2-40B4-BE49-F238E27FC236}">
                <a16:creationId xmlns:a16="http://schemas.microsoft.com/office/drawing/2014/main" id="{9B04F3AB-276D-4F80-9FA1-D98BF4AEF48D}"/>
              </a:ext>
            </a:extLst>
          </p:cNvPr>
          <p:cNvSpPr>
            <a:spLocks noGrp="1"/>
          </p:cNvSpPr>
          <p:nvPr>
            <p:ph type="ftr" sz="quarter" idx="16"/>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40098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A96365-6CD9-4AD2-A4E1-4B22E59E348B}"/>
              </a:ext>
            </a:extLst>
          </p:cNvPr>
          <p:cNvSpPr>
            <a:spLocks noGrp="1"/>
          </p:cNvSpPr>
          <p:nvPr>
            <p:ph type="title"/>
          </p:nvPr>
        </p:nvSpPr>
        <p:spPr/>
        <p:txBody>
          <a:bodyPr/>
          <a:lstStyle/>
          <a:p>
            <a:r>
              <a:rPr lang="en-US" dirty="0"/>
              <a:t>CDC </a:t>
            </a:r>
            <a:r>
              <a:rPr lang="en-US" dirty="0" err="1"/>
              <a:t>Debezium</a:t>
            </a:r>
            <a:endParaRPr lang="en-US" dirty="0"/>
          </a:p>
        </p:txBody>
      </p:sp>
      <p:sp>
        <p:nvSpPr>
          <p:cNvPr id="6148" name="Text Placeholder 13"/>
          <p:cNvSpPr>
            <a:spLocks noGrp="1"/>
          </p:cNvSpPr>
          <p:nvPr>
            <p:ph type="body" sz="quarter" idx="11"/>
          </p:nvPr>
        </p:nvSpPr>
        <p:spPr>
          <a:xfrm>
            <a:off x="635391" y="1361858"/>
            <a:ext cx="10671048" cy="1718965"/>
          </a:xfrm>
        </p:spPr>
        <p:txBody>
          <a:bodyPr/>
          <a:lstStyle/>
          <a:p>
            <a:pPr marL="800100" lvl="1" indent="-342900" algn="just">
              <a:buFont typeface="Wingdings" panose="05000000000000000000" pitchFamily="2" charset="2"/>
              <a:buChar char="§"/>
            </a:pPr>
            <a:r>
              <a:rPr lang="en-US" sz="2000" dirty="0" err="1">
                <a:latin typeface="Oracle Sans" panose="020B0503020204020204" pitchFamily="34" charset="0"/>
              </a:rPr>
              <a:t>Debezium</a:t>
            </a:r>
            <a:r>
              <a:rPr lang="en-US" sz="2000" dirty="0">
                <a:latin typeface="Oracle Sans" panose="020B0503020204020204" pitchFamily="34" charset="0"/>
              </a:rPr>
              <a:t> is an open source distributed platform for change data capture. </a:t>
            </a:r>
          </a:p>
          <a:p>
            <a:pPr marL="800100" lvl="1" indent="-342900" algn="just">
              <a:buFont typeface="Wingdings" panose="05000000000000000000" pitchFamily="2" charset="2"/>
              <a:buChar char="§"/>
            </a:pPr>
            <a:r>
              <a:rPr lang="en-US" sz="2000" dirty="0">
                <a:latin typeface="Oracle Sans" panose="020B0503020204020204" pitchFamily="34" charset="0"/>
              </a:rPr>
              <a:t>Start it up, point it at your databases, and your apps can start responding to all of the inserts, updates, and deletes that other apps commit to your databases. </a:t>
            </a:r>
          </a:p>
          <a:p>
            <a:pPr marL="800100" lvl="1" indent="-342900" algn="just">
              <a:buFont typeface="Wingdings" panose="05000000000000000000" pitchFamily="2" charset="2"/>
              <a:buChar char="§"/>
            </a:pPr>
            <a:r>
              <a:rPr lang="en-US" sz="2000" dirty="0" err="1">
                <a:latin typeface="Oracle Sans" panose="020B0503020204020204" pitchFamily="34" charset="0"/>
              </a:rPr>
              <a:t>Debezium</a:t>
            </a:r>
            <a:r>
              <a:rPr lang="en-US" sz="2000" dirty="0">
                <a:latin typeface="Oracle Sans" panose="020B0503020204020204" pitchFamily="34" charset="0"/>
              </a:rPr>
              <a:t> is durable and fast, so your apps can respond quickly and never miss an event, even when things go wrong. </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3C3EDA-8A1F-4060-9ACB-02F27A0C547E}" type="slidenum">
              <a:rPr lang="en-US" smtClean="0"/>
              <a:pPr fontAlgn="base">
                <a:spcBef>
                  <a:spcPct val="0"/>
                </a:spcBef>
                <a:spcAft>
                  <a:spcPct val="0"/>
                </a:spcAft>
                <a:defRPr/>
              </a:pPr>
              <a:t>10</a:t>
            </a:fld>
            <a:endParaRPr lang="en-US" dirty="0"/>
          </a:p>
        </p:txBody>
      </p:sp>
      <p:sp>
        <p:nvSpPr>
          <p:cNvPr id="2" name="Footer Placeholder 1">
            <a:extLst>
              <a:ext uri="{FF2B5EF4-FFF2-40B4-BE49-F238E27FC236}">
                <a16:creationId xmlns:a16="http://schemas.microsoft.com/office/drawing/2014/main" id="{2A22A4DD-7DC9-4824-8B97-0896912EBDAF}"/>
              </a:ext>
            </a:extLst>
          </p:cNvPr>
          <p:cNvSpPr>
            <a:spLocks noGrp="1"/>
          </p:cNvSpPr>
          <p:nvPr>
            <p:ph type="ftr" sz="quarter" idx="3"/>
          </p:nvPr>
        </p:nvSpPr>
        <p:spPr/>
        <p:txBody>
          <a:bodyPr/>
          <a:lstStyle/>
          <a:p>
            <a:r>
              <a:rPr lang="en-US" dirty="0"/>
              <a:t>Copyright © 2020, Oracle and/or its affiliates  |  Confidential: Restricted</a:t>
            </a:r>
          </a:p>
        </p:txBody>
      </p:sp>
      <p:pic>
        <p:nvPicPr>
          <p:cNvPr id="7" name="Picture 6">
            <a:extLst>
              <a:ext uri="{FF2B5EF4-FFF2-40B4-BE49-F238E27FC236}">
                <a16:creationId xmlns:a16="http://schemas.microsoft.com/office/drawing/2014/main" id="{E6EE0B0C-DC7B-46F4-9472-FC1ED2441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75" y="3302436"/>
            <a:ext cx="10976376" cy="24940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08931E-30DB-4719-B27B-E34933C4160B}"/>
              </a:ext>
            </a:extLst>
          </p:cNvPr>
          <p:cNvSpPr>
            <a:spLocks noGrp="1"/>
          </p:cNvSpPr>
          <p:nvPr>
            <p:ph type="title"/>
          </p:nvPr>
        </p:nvSpPr>
        <p:spPr/>
        <p:txBody>
          <a:bodyPr/>
          <a:lstStyle/>
          <a:p>
            <a:r>
              <a:rPr lang="en-US" dirty="0"/>
              <a:t>CDC </a:t>
            </a:r>
            <a:r>
              <a:rPr lang="en-US" dirty="0" err="1"/>
              <a:t>Debezium</a:t>
            </a:r>
            <a:endParaRPr lang="en-US" dirty="0"/>
          </a:p>
        </p:txBody>
      </p:sp>
      <p:sp>
        <p:nvSpPr>
          <p:cNvPr id="7172" name="Text Placeholder 13"/>
          <p:cNvSpPr>
            <a:spLocks noGrp="1"/>
          </p:cNvSpPr>
          <p:nvPr>
            <p:ph type="body" sz="quarter" idx="11"/>
          </p:nvPr>
        </p:nvSpPr>
        <p:spPr>
          <a:xfrm>
            <a:off x="762000" y="1108641"/>
            <a:ext cx="10671048" cy="330540"/>
          </a:xfrm>
        </p:spPr>
        <p:txBody>
          <a:bodyPr/>
          <a:lstStyle/>
          <a:p>
            <a:pPr>
              <a:buFont typeface="Arial" pitchFamily="34" charset="0"/>
              <a:buNone/>
            </a:pPr>
            <a:r>
              <a:rPr lang="en-US" b="1" dirty="0">
                <a:solidFill>
                  <a:srgbClr val="C00000"/>
                </a:solidFill>
              </a:rPr>
              <a:t>Transaction Generator</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AF2AEB-2AEF-44ED-AD3E-7204EA3A057A}" type="slidenum">
              <a:rPr lang="en-US" smtClean="0"/>
              <a:pPr fontAlgn="base">
                <a:spcBef>
                  <a:spcPct val="0"/>
                </a:spcBef>
                <a:spcAft>
                  <a:spcPct val="0"/>
                </a:spcAft>
                <a:defRPr/>
              </a:pPr>
              <a:t>11</a:t>
            </a:fld>
            <a:endParaRPr lang="en-US" dirty="0"/>
          </a:p>
        </p:txBody>
      </p:sp>
      <p:sp>
        <p:nvSpPr>
          <p:cNvPr id="2" name="Footer Placeholder 1">
            <a:extLst>
              <a:ext uri="{FF2B5EF4-FFF2-40B4-BE49-F238E27FC236}">
                <a16:creationId xmlns:a16="http://schemas.microsoft.com/office/drawing/2014/main" id="{0F4DF65B-0530-4B35-99BE-12F3863B17C4}"/>
              </a:ext>
            </a:extLst>
          </p:cNvPr>
          <p:cNvSpPr>
            <a:spLocks noGrp="1"/>
          </p:cNvSpPr>
          <p:nvPr>
            <p:ph type="ftr" sz="quarter" idx="3"/>
          </p:nvPr>
        </p:nvSpPr>
        <p:spPr/>
        <p:txBody>
          <a:bodyPr/>
          <a:lstStyle/>
          <a:p>
            <a:r>
              <a:rPr lang="en-US" dirty="0"/>
              <a:t>Copyright © 2020, Oracle and/or its affiliates  |  Confidential: Restricted</a:t>
            </a:r>
          </a:p>
        </p:txBody>
      </p:sp>
      <p:sp>
        <p:nvSpPr>
          <p:cNvPr id="3" name="Rectangle 2">
            <a:extLst>
              <a:ext uri="{FF2B5EF4-FFF2-40B4-BE49-F238E27FC236}">
                <a16:creationId xmlns:a16="http://schemas.microsoft.com/office/drawing/2014/main" id="{F438D98B-E2DB-4484-9F44-87CC2E72B360}"/>
              </a:ext>
            </a:extLst>
          </p:cNvPr>
          <p:cNvSpPr/>
          <p:nvPr/>
        </p:nvSpPr>
        <p:spPr>
          <a:xfrm>
            <a:off x="436098" y="1719837"/>
            <a:ext cx="11113478" cy="3693319"/>
          </a:xfrm>
          <a:prstGeom prst="rect">
            <a:avLst/>
          </a:prstGeom>
        </p:spPr>
        <p:txBody>
          <a:bodyPr wrap="square">
            <a:spAutoFit/>
          </a:bodyPr>
          <a:lstStyle/>
          <a:p>
            <a:pPr lvl="1" algn="just"/>
            <a:r>
              <a:rPr lang="en-US" dirty="0"/>
              <a:t>Standalone application that can continuously generate data records compliant with the data format specified in [Credit Card Fraud Detection]</a:t>
            </a:r>
          </a:p>
          <a:p>
            <a:pPr lvl="1" algn="just"/>
            <a:endParaRPr lang="en-US" dirty="0"/>
          </a:p>
          <a:p>
            <a:pPr>
              <a:lnSpc>
                <a:spcPct val="150000"/>
              </a:lnSpc>
            </a:pPr>
            <a:r>
              <a:rPr lang="en-US" b="1" dirty="0">
                <a:cs typeface="Times New Roman" panose="02020603050405020304" pitchFamily="18" charset="0"/>
              </a:rPr>
              <a:t>Postgres DB</a:t>
            </a:r>
            <a:endParaRPr lang="en-US" dirty="0">
              <a:cs typeface="Times New Roman" panose="02020603050405020304" pitchFamily="18" charset="0"/>
            </a:endParaRPr>
          </a:p>
          <a:p>
            <a:pPr lvl="1" algn="just"/>
            <a:r>
              <a:rPr lang="en-US" dirty="0"/>
              <a:t>The data records are generated in random intervals and pushed into a pre-configured Database. </a:t>
            </a:r>
          </a:p>
          <a:p>
            <a:pPr lvl="1" algn="just"/>
            <a:r>
              <a:rPr lang="en-US" dirty="0"/>
              <a:t>For confidentiality reasons the values of most of the original features, such as `V1`, `V2`, ... `V28` have been anonymized using a principal components obtained with PCA.</a:t>
            </a:r>
          </a:p>
          <a:p>
            <a:pPr lvl="1" algn="just"/>
            <a:endParaRPr lang="en-US" dirty="0"/>
          </a:p>
          <a:p>
            <a:pPr>
              <a:lnSpc>
                <a:spcPct val="150000"/>
              </a:lnSpc>
            </a:pPr>
            <a:r>
              <a:rPr lang="en-US" b="1" dirty="0">
                <a:cs typeface="Times New Roman" panose="02020603050405020304" pitchFamily="18" charset="0"/>
              </a:rPr>
              <a:t>Transaction Handling with Event Source</a:t>
            </a:r>
          </a:p>
          <a:p>
            <a:pPr lvl="1" algn="just"/>
            <a:r>
              <a:rPr lang="en-US" dirty="0"/>
              <a:t>Event sourcing persists the state of a business entity such an Order or a Customer as a sequence of state-changing events. In this use case on Credit Card Transaction whenever the state of a business entity changes, a new event is appended to the list of events.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074026-678B-4B11-A34E-9F879A7BCFDF}"/>
              </a:ext>
            </a:extLst>
          </p:cNvPr>
          <p:cNvSpPr>
            <a:spLocks noGrp="1"/>
          </p:cNvSpPr>
          <p:nvPr>
            <p:ph type="title"/>
          </p:nvPr>
        </p:nvSpPr>
        <p:spPr/>
        <p:txBody>
          <a:bodyPr/>
          <a:lstStyle/>
          <a:p>
            <a:r>
              <a:rPr lang="en-US" dirty="0"/>
              <a:t>Feature #2: </a:t>
            </a:r>
            <a:r>
              <a:rPr lang="en-US" dirty="0" err="1"/>
              <a:t>Tensorflow</a:t>
            </a:r>
            <a:r>
              <a:rPr lang="en-US" dirty="0"/>
              <a:t> Model</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C6C055-C473-4DD6-9D0F-5D431113572B}" type="slidenum">
              <a:rPr lang="en-US" smtClean="0"/>
              <a:pPr fontAlgn="base">
                <a:spcBef>
                  <a:spcPct val="0"/>
                </a:spcBef>
                <a:spcAft>
                  <a:spcPct val="0"/>
                </a:spcAft>
                <a:defRPr/>
              </a:pPr>
              <a:t>12</a:t>
            </a:fld>
            <a:endParaRPr lang="en-US" dirty="0"/>
          </a:p>
        </p:txBody>
      </p:sp>
      <p:sp>
        <p:nvSpPr>
          <p:cNvPr id="8197" name="TextBox 16"/>
          <p:cNvSpPr txBox="1">
            <a:spLocks noChangeArrowheads="1"/>
          </p:cNvSpPr>
          <p:nvPr/>
        </p:nvSpPr>
        <p:spPr bwMode="auto">
          <a:xfrm>
            <a:off x="600224" y="1750253"/>
            <a:ext cx="11315112" cy="3477875"/>
          </a:xfrm>
          <a:prstGeom prst="rect">
            <a:avLst/>
          </a:prstGeom>
          <a:noFill/>
          <a:ln w="9525">
            <a:noFill/>
            <a:miter lim="800000"/>
            <a:headEnd/>
            <a:tailEnd/>
          </a:ln>
        </p:spPr>
        <p:txBody>
          <a:bodyPr wrap="square">
            <a:spAutoFit/>
          </a:bodyPr>
          <a:lstStyle/>
          <a:p>
            <a:pPr marL="342900" indent="-342900">
              <a:lnSpc>
                <a:spcPct val="150000"/>
              </a:lnSpc>
              <a:buFont typeface="Wingdings" panose="05000000000000000000" pitchFamily="2" charset="2"/>
              <a:buChar char="§"/>
            </a:pPr>
            <a:r>
              <a:rPr lang="en-US" sz="2000" dirty="0"/>
              <a:t>Custom Spring Cloud App Starter that extends the </a:t>
            </a:r>
            <a:r>
              <a:rPr lang="en-US" sz="2000" b="1" dirty="0"/>
              <a:t>TensorFlow Processor </a:t>
            </a:r>
            <a:r>
              <a:rPr lang="en-US" sz="2000" dirty="0"/>
              <a:t>to support a specific </a:t>
            </a:r>
            <a:r>
              <a:rPr lang="en-US" sz="2000" b="1" dirty="0"/>
              <a:t>TensorFlow</a:t>
            </a:r>
            <a:r>
              <a:rPr lang="en-US" sz="2000" dirty="0"/>
              <a:t> model build for the Credit Card Detection solution.</a:t>
            </a:r>
            <a:endParaRPr lang="en-US" sz="2000" b="1" dirty="0"/>
          </a:p>
          <a:p>
            <a:pPr marL="342900" indent="-342900" algn="just">
              <a:buFont typeface="Wingdings" panose="05000000000000000000" pitchFamily="2" charset="2"/>
              <a:buChar char="§"/>
            </a:pPr>
            <a:r>
              <a:rPr lang="en-US" sz="2000" dirty="0"/>
              <a:t>Tensor flow is the  processor which has ML algorithm to analysis the time series data </a:t>
            </a:r>
          </a:p>
          <a:p>
            <a:pPr marL="342900" indent="-342900" algn="just">
              <a:buFont typeface="Wingdings" panose="05000000000000000000" pitchFamily="2" charset="2"/>
              <a:buChar char="§"/>
            </a:pPr>
            <a:r>
              <a:rPr lang="en-US" sz="2000" dirty="0"/>
              <a:t>     to capture data anomalies.</a:t>
            </a:r>
          </a:p>
          <a:p>
            <a:pPr marL="342900" lvl="0" indent="-342900" algn="just">
              <a:buFont typeface="Wingdings" panose="05000000000000000000" pitchFamily="2" charset="2"/>
              <a:buChar char="§"/>
            </a:pPr>
            <a:r>
              <a:rPr lang="en-US" altLang="en-US" sz="2000" dirty="0"/>
              <a:t>Automatically enervates a schema based on underlying data as well as use the </a:t>
            </a:r>
          </a:p>
          <a:p>
            <a:pPr marL="342900" lvl="0" indent="-342900" algn="just">
              <a:buFont typeface="Wingdings" panose="05000000000000000000" pitchFamily="2" charset="2"/>
              <a:buChar char="§"/>
            </a:pPr>
            <a:r>
              <a:rPr lang="en-US" altLang="en-US" sz="2000" dirty="0"/>
              <a:t>schema to inspect out of time datasets</a:t>
            </a:r>
          </a:p>
          <a:p>
            <a:pPr marL="342900" indent="-342900" algn="just">
              <a:buFont typeface="Wingdings" panose="05000000000000000000" pitchFamily="2" charset="2"/>
              <a:buChar char="§"/>
            </a:pPr>
            <a:r>
              <a:rPr lang="en-US" sz="2000" dirty="0">
                <a:latin typeface="Californian FB" panose="0207040306080B030204" pitchFamily="18" charset="0"/>
              </a:rPr>
              <a:t> </a:t>
            </a:r>
            <a:r>
              <a:rPr lang="en-US" sz="2000" dirty="0" err="1"/>
              <a:t>fraud_detection_graph.pb</a:t>
            </a:r>
            <a:r>
              <a:rPr lang="en-US" sz="2000" dirty="0"/>
              <a:t> loaded as resource and it has been used as template to analysis the transaction received from transaction generation. </a:t>
            </a:r>
            <a:endParaRPr lang="en-US" altLang="en-US" sz="2000" dirty="0"/>
          </a:p>
          <a:p>
            <a:pPr marL="342900" lvl="0" indent="-342900" algn="just">
              <a:buFont typeface="Wingdings" panose="05000000000000000000" pitchFamily="2" charset="2"/>
              <a:buChar char="§"/>
            </a:pPr>
            <a:r>
              <a:rPr lang="en-US" altLang="en-US" sz="2000" dirty="0"/>
              <a:t>Identify anomalies, such as missing features, out-of-range values among others</a:t>
            </a:r>
          </a:p>
          <a:p>
            <a:pPr marL="342900" lvl="0" indent="-342900" algn="just">
              <a:buFont typeface="Wingdings" panose="05000000000000000000" pitchFamily="2" charset="2"/>
              <a:buChar char="§"/>
            </a:pPr>
            <a:r>
              <a:rPr lang="en-US" altLang="en-US" sz="2000" dirty="0"/>
              <a:t>Detect data drift by looking at a series of data </a:t>
            </a:r>
            <a:endParaRPr lang="en-US" sz="2000" dirty="0"/>
          </a:p>
        </p:txBody>
      </p:sp>
      <p:sp>
        <p:nvSpPr>
          <p:cNvPr id="2" name="Footer Placeholder 1">
            <a:extLst>
              <a:ext uri="{FF2B5EF4-FFF2-40B4-BE49-F238E27FC236}">
                <a16:creationId xmlns:a16="http://schemas.microsoft.com/office/drawing/2014/main" id="{8D79637F-745A-43ED-A1D3-97ECB6349CAE}"/>
              </a:ext>
            </a:extLst>
          </p:cNvPr>
          <p:cNvSpPr>
            <a:spLocks noGrp="1"/>
          </p:cNvSpPr>
          <p:nvPr>
            <p:ph type="ftr" sz="quarter" idx="3"/>
          </p:nvPr>
        </p:nvSpPr>
        <p:spPr/>
        <p:txBody>
          <a:bodyPr/>
          <a:lstStyle/>
          <a:p>
            <a:r>
              <a:rPr lang="en-US" dirty="0"/>
              <a:t>Copyright © 2020, Oracle and/or its affiliates  |  Confidential: Restricted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2"/>
          <p:cNvSpPr>
            <a:spLocks noGrp="1"/>
          </p:cNvSpPr>
          <p:nvPr>
            <p:ph type="sldNum" sz="quarter" idx="2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20E60A-6574-4214-92C4-B4E2122B9105}" type="slidenum">
              <a:rPr lang="en-US" smtClean="0"/>
              <a:pPr fontAlgn="base">
                <a:spcBef>
                  <a:spcPct val="0"/>
                </a:spcBef>
                <a:spcAft>
                  <a:spcPct val="0"/>
                </a:spcAft>
                <a:defRPr/>
              </a:pPr>
              <a:t>13</a:t>
            </a:fld>
            <a:endParaRPr lang="en-US" dirty="0"/>
          </a:p>
        </p:txBody>
      </p:sp>
      <p:sp>
        <p:nvSpPr>
          <p:cNvPr id="9220" name="Text Placeholder 13"/>
          <p:cNvSpPr>
            <a:spLocks noGrp="1"/>
          </p:cNvSpPr>
          <p:nvPr>
            <p:ph type="body" sz="quarter" idx="20"/>
          </p:nvPr>
        </p:nvSpPr>
        <p:spPr>
          <a:xfrm>
            <a:off x="331372" y="354014"/>
            <a:ext cx="10670117" cy="492125"/>
          </a:xfrm>
        </p:spPr>
        <p:txBody>
          <a:bodyPr/>
          <a:lstStyle/>
          <a:p>
            <a:r>
              <a:rPr lang="en-US" dirty="0"/>
              <a:t>Feature #3: Spring Cloud Dataflow</a:t>
            </a:r>
          </a:p>
        </p:txBody>
      </p:sp>
      <p:sp>
        <p:nvSpPr>
          <p:cNvPr id="2" name="Footer Placeholder 1">
            <a:extLst>
              <a:ext uri="{FF2B5EF4-FFF2-40B4-BE49-F238E27FC236}">
                <a16:creationId xmlns:a16="http://schemas.microsoft.com/office/drawing/2014/main" id="{7D0F4494-E5C3-4782-BB89-222CA39350F1}"/>
              </a:ext>
            </a:extLst>
          </p:cNvPr>
          <p:cNvSpPr>
            <a:spLocks noGrp="1"/>
          </p:cNvSpPr>
          <p:nvPr>
            <p:ph type="ftr" sz="quarter" idx="21"/>
          </p:nvPr>
        </p:nvSpPr>
        <p:spPr/>
        <p:txBody>
          <a:bodyPr/>
          <a:lstStyle/>
          <a:p>
            <a:pPr>
              <a:defRPr/>
            </a:pPr>
            <a:r>
              <a:rPr lang="en-US" dirty="0"/>
              <a:t>Copyright © 2020, Oracle and/or its affiliates  |  Confidential: Restricted</a:t>
            </a:r>
          </a:p>
        </p:txBody>
      </p:sp>
      <p:sp>
        <p:nvSpPr>
          <p:cNvPr id="3" name="Rectangle 2">
            <a:extLst>
              <a:ext uri="{FF2B5EF4-FFF2-40B4-BE49-F238E27FC236}">
                <a16:creationId xmlns:a16="http://schemas.microsoft.com/office/drawing/2014/main" id="{381BA71A-4496-40EE-94B7-E37826C2A48B}"/>
              </a:ext>
            </a:extLst>
          </p:cNvPr>
          <p:cNvSpPr/>
          <p:nvPr/>
        </p:nvSpPr>
        <p:spPr>
          <a:xfrm>
            <a:off x="379828" y="1723841"/>
            <a:ext cx="11587089" cy="4196277"/>
          </a:xfrm>
          <a:prstGeom prst="rect">
            <a:avLst/>
          </a:prstGeom>
        </p:spPr>
        <p:txBody>
          <a:bodyPr wrap="square">
            <a:spAutoFit/>
          </a:bodyPr>
          <a:lstStyle/>
          <a:p>
            <a:pPr marL="285750" indent="-285750" algn="just">
              <a:buFont typeface="Wingdings" panose="05000000000000000000" pitchFamily="2" charset="2"/>
              <a:buChar char="§"/>
            </a:pPr>
            <a:r>
              <a:rPr lang="en-US" dirty="0"/>
              <a:t>Spring Cloud Data Flow provides tools to create complex topologies for streaming and batch data pipelines. The data pipelines consist of </a:t>
            </a:r>
            <a:r>
              <a:rPr lang="en-US" dirty="0">
                <a:hlinkClick r:id="rId2"/>
              </a:rPr>
              <a:t>Spring Boot</a:t>
            </a:r>
            <a:r>
              <a:rPr lang="en-US" dirty="0"/>
              <a:t> apps, built using the </a:t>
            </a:r>
            <a:r>
              <a:rPr lang="en-US" dirty="0">
                <a:hlinkClick r:id="rId3"/>
              </a:rPr>
              <a:t>Spring Cloud Stream</a:t>
            </a:r>
            <a:r>
              <a:rPr lang="en-US" dirty="0"/>
              <a:t> or </a:t>
            </a:r>
            <a:r>
              <a:rPr lang="en-US" dirty="0">
                <a:hlinkClick r:id="rId4"/>
              </a:rPr>
              <a:t>Spring Cloud Task</a:t>
            </a:r>
            <a:r>
              <a:rPr lang="en-US" dirty="0"/>
              <a:t> micro service frameworks.</a:t>
            </a:r>
          </a:p>
          <a:p>
            <a:pPr marL="285750" indent="-285750">
              <a:lnSpc>
                <a:spcPct val="150000"/>
              </a:lnSpc>
              <a:buFont typeface="Wingdings" panose="05000000000000000000" pitchFamily="2" charset="2"/>
              <a:buChar char="§"/>
            </a:pPr>
            <a:r>
              <a:rPr lang="en-US" dirty="0"/>
              <a:t>Long lived applications requires Stream application while short lived application requires tasks application.</a:t>
            </a:r>
          </a:p>
          <a:p>
            <a:pPr marL="285750" indent="-285750">
              <a:lnSpc>
                <a:spcPct val="150000"/>
              </a:lnSpc>
              <a:buFont typeface="Wingdings" panose="05000000000000000000" pitchFamily="2" charset="2"/>
              <a:buChar char="§"/>
            </a:pPr>
            <a:r>
              <a:rPr lang="en-US" dirty="0"/>
              <a:t>A flow that receives an event from an input, perform some action(s) and send the result to an output. From here, we can design more sophisticated and complex pipelines. The good thing with Spring Cloud Data Flow is that it’s fully integrated with </a:t>
            </a:r>
            <a:r>
              <a:rPr lang="en-US" dirty="0">
                <a:hlinkClick r:id="rId5"/>
              </a:rPr>
              <a:t>Spring Integration</a:t>
            </a:r>
            <a:r>
              <a:rPr lang="en-US" dirty="0"/>
              <a:t>, so we can implement any </a:t>
            </a:r>
            <a:r>
              <a:rPr lang="en-US" dirty="0">
                <a:hlinkClick r:id="rId6"/>
              </a:rPr>
              <a:t>message patterns</a:t>
            </a:r>
            <a:r>
              <a:rPr lang="en-US" dirty="0"/>
              <a:t> we can achieve with Spring Integration.</a:t>
            </a:r>
          </a:p>
          <a:p>
            <a:pPr marL="285750" indent="-285750" algn="just">
              <a:lnSpc>
                <a:spcPct val="150000"/>
              </a:lnSpc>
              <a:buFont typeface="Wingdings" panose="05000000000000000000" pitchFamily="2" charset="2"/>
              <a:buChar char="§"/>
            </a:pPr>
            <a:r>
              <a:rPr lang="en-US" dirty="0">
                <a:cs typeface="Times New Roman" panose="02020603050405020304" pitchFamily="18" charset="0"/>
              </a:rPr>
              <a:t> </a:t>
            </a:r>
            <a:r>
              <a:rPr lang="en-US" dirty="0"/>
              <a:t>The inputs are the Source, the outputs are the Sink and then we have the Processor that consumes the data and returns it to the output. It can be any of these: a RabbitMQ queue, a Kafka, Amazon Kinesis, Google Pub/Sub, Azure Event, a database … or another component within your pipeline.</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08931E-30DB-4719-B27B-E34933C4160B}"/>
              </a:ext>
            </a:extLst>
          </p:cNvPr>
          <p:cNvSpPr>
            <a:spLocks noGrp="1"/>
          </p:cNvSpPr>
          <p:nvPr>
            <p:ph type="title"/>
          </p:nvPr>
        </p:nvSpPr>
        <p:spPr/>
        <p:txBody>
          <a:bodyPr/>
          <a:lstStyle/>
          <a:p>
            <a:r>
              <a:rPr lang="en-US" dirty="0"/>
              <a:t>Spring Cloud Dataflow</a:t>
            </a:r>
          </a:p>
        </p:txBody>
      </p:sp>
      <p:sp>
        <p:nvSpPr>
          <p:cNvPr id="7172" name="Text Placeholder 13"/>
          <p:cNvSpPr>
            <a:spLocks noGrp="1"/>
          </p:cNvSpPr>
          <p:nvPr>
            <p:ph type="body" sz="quarter" idx="11"/>
          </p:nvPr>
        </p:nvSpPr>
        <p:spPr>
          <a:xfrm>
            <a:off x="762000" y="1108641"/>
            <a:ext cx="10671048" cy="330540"/>
          </a:xfrm>
        </p:spPr>
        <p:txBody>
          <a:bodyPr/>
          <a:lstStyle/>
          <a:p>
            <a:pPr>
              <a:buFont typeface="Arial" pitchFamily="34" charset="0"/>
              <a:buNone/>
            </a:pPr>
            <a:r>
              <a:rPr lang="en-US" b="1" dirty="0">
                <a:solidFill>
                  <a:srgbClr val="C00000"/>
                </a:solidFill>
              </a:rPr>
              <a:t>Spring Dataflow Components</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AF2AEB-2AEF-44ED-AD3E-7204EA3A057A}" type="slidenum">
              <a:rPr lang="en-US" smtClean="0"/>
              <a:pPr fontAlgn="base">
                <a:spcBef>
                  <a:spcPct val="0"/>
                </a:spcBef>
                <a:spcAft>
                  <a:spcPct val="0"/>
                </a:spcAft>
                <a:defRPr/>
              </a:pPr>
              <a:t>14</a:t>
            </a:fld>
            <a:endParaRPr lang="en-US" dirty="0"/>
          </a:p>
        </p:txBody>
      </p:sp>
      <p:sp>
        <p:nvSpPr>
          <p:cNvPr id="2" name="Footer Placeholder 1">
            <a:extLst>
              <a:ext uri="{FF2B5EF4-FFF2-40B4-BE49-F238E27FC236}">
                <a16:creationId xmlns:a16="http://schemas.microsoft.com/office/drawing/2014/main" id="{0F4DF65B-0530-4B35-99BE-12F3863B17C4}"/>
              </a:ext>
            </a:extLst>
          </p:cNvPr>
          <p:cNvSpPr>
            <a:spLocks noGrp="1"/>
          </p:cNvSpPr>
          <p:nvPr>
            <p:ph type="ftr" sz="quarter" idx="3"/>
          </p:nvPr>
        </p:nvSpPr>
        <p:spPr/>
        <p:txBody>
          <a:bodyPr/>
          <a:lstStyle/>
          <a:p>
            <a:r>
              <a:rPr lang="en-US" dirty="0"/>
              <a:t>Copyright © 2020, Oracle and/or its affiliates  |  Confidential: Restricted</a:t>
            </a:r>
          </a:p>
        </p:txBody>
      </p:sp>
      <p:sp>
        <p:nvSpPr>
          <p:cNvPr id="3" name="Rectangle 2">
            <a:extLst>
              <a:ext uri="{FF2B5EF4-FFF2-40B4-BE49-F238E27FC236}">
                <a16:creationId xmlns:a16="http://schemas.microsoft.com/office/drawing/2014/main" id="{F438D98B-E2DB-4484-9F44-87CC2E72B360}"/>
              </a:ext>
            </a:extLst>
          </p:cNvPr>
          <p:cNvSpPr/>
          <p:nvPr/>
        </p:nvSpPr>
        <p:spPr>
          <a:xfrm>
            <a:off x="309489" y="1719837"/>
            <a:ext cx="11662117" cy="1754326"/>
          </a:xfrm>
          <a:prstGeom prst="rect">
            <a:avLst/>
          </a:prstGeom>
        </p:spPr>
        <p:txBody>
          <a:bodyPr wrap="square">
            <a:spAutoFit/>
          </a:bodyPr>
          <a:lstStyle/>
          <a:p>
            <a:pPr marL="548640" lvl="2" indent="0">
              <a:buNone/>
            </a:pPr>
            <a:r>
              <a:rPr lang="en-US" b="1" dirty="0"/>
              <a:t>Data Flow Server</a:t>
            </a:r>
            <a:r>
              <a:rPr lang="en-US" dirty="0"/>
              <a:t>: </a:t>
            </a:r>
          </a:p>
          <a:p>
            <a:pPr marL="548640" lvl="2" indent="0">
              <a:buNone/>
            </a:pPr>
            <a:r>
              <a:rPr lang="en-US" dirty="0"/>
              <a:t>	- backend for Web and CLI, validate pipelines, registering .jar and docker images, deploying </a:t>
            </a:r>
          </a:p>
          <a:p>
            <a:pPr marL="548640" lvl="2" indent="0">
              <a:buNone/>
            </a:pPr>
            <a:r>
              <a:rPr lang="en-US" dirty="0"/>
              <a:t>           batch jobs, …</a:t>
            </a:r>
          </a:p>
          <a:p>
            <a:pPr marL="548640" lvl="2" indent="0">
              <a:buNone/>
            </a:pPr>
            <a:r>
              <a:rPr lang="en-US" b="1" dirty="0"/>
              <a:t>Skipper Server: </a:t>
            </a:r>
            <a:r>
              <a:rPr lang="en-US" dirty="0"/>
              <a:t>Stream jobs management (deploying, upgrading, history, …)</a:t>
            </a:r>
          </a:p>
          <a:p>
            <a:pPr marL="182880" lvl="1" indent="0">
              <a:buNone/>
            </a:pPr>
            <a:endParaRPr lang="en-US" dirty="0"/>
          </a:p>
          <a:p>
            <a:pPr marL="182880" lvl="1" indent="0">
              <a:buNone/>
            </a:pPr>
            <a:r>
              <a:rPr lang="en-US" dirty="0"/>
              <a:t>   	</a:t>
            </a:r>
            <a:r>
              <a:rPr lang="en-US" dirty="0">
                <a:cs typeface="Oracle Sans Tab Light" panose="020B0403020204020204" pitchFamily="34" charset="0"/>
              </a:rPr>
              <a:t>Both servers use a RDMS database. If not provided, it will use a volatile H2 instance.</a:t>
            </a:r>
          </a:p>
        </p:txBody>
      </p:sp>
      <p:pic>
        <p:nvPicPr>
          <p:cNvPr id="7" name="Picture 6">
            <a:extLst>
              <a:ext uri="{FF2B5EF4-FFF2-40B4-BE49-F238E27FC236}">
                <a16:creationId xmlns:a16="http://schemas.microsoft.com/office/drawing/2014/main" id="{05E95C48-49C7-48D0-AC9B-ABB76C486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355" y="3761623"/>
            <a:ext cx="8488579" cy="2381540"/>
          </a:xfrm>
          <a:prstGeom prst="rect">
            <a:avLst/>
          </a:prstGeom>
        </p:spPr>
      </p:pic>
    </p:spTree>
    <p:extLst>
      <p:ext uri="{BB962C8B-B14F-4D97-AF65-F5344CB8AC3E}">
        <p14:creationId xmlns:p14="http://schemas.microsoft.com/office/powerpoint/2010/main" val="429194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2"/>
          <p:cNvSpPr>
            <a:spLocks noGrp="1"/>
          </p:cNvSpPr>
          <p:nvPr>
            <p:ph type="sldNum" sz="quarter" idx="2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ECB036-B42B-4105-A41B-CBAA9A1286D3}" type="slidenum">
              <a:rPr lang="en-US" smtClean="0"/>
              <a:pPr fontAlgn="base">
                <a:spcBef>
                  <a:spcPct val="0"/>
                </a:spcBef>
                <a:spcAft>
                  <a:spcPct val="0"/>
                </a:spcAft>
                <a:defRPr/>
              </a:pPr>
              <a:t>15</a:t>
            </a:fld>
            <a:endParaRPr lang="en-US" dirty="0"/>
          </a:p>
        </p:txBody>
      </p:sp>
      <p:sp>
        <p:nvSpPr>
          <p:cNvPr id="5124" name="Text Placeholder 13"/>
          <p:cNvSpPr>
            <a:spLocks noGrp="1"/>
          </p:cNvSpPr>
          <p:nvPr>
            <p:ph type="body" sz="quarter" idx="20"/>
          </p:nvPr>
        </p:nvSpPr>
        <p:spPr>
          <a:xfrm>
            <a:off x="733865" y="633046"/>
            <a:ext cx="10670117" cy="472196"/>
          </a:xfrm>
        </p:spPr>
        <p:txBody>
          <a:bodyPr/>
          <a:lstStyle/>
          <a:p>
            <a:r>
              <a:rPr lang="en-US" dirty="0"/>
              <a:t>Feature #4: Prometheus and Grafana</a:t>
            </a:r>
          </a:p>
        </p:txBody>
      </p:sp>
      <p:sp>
        <p:nvSpPr>
          <p:cNvPr id="5125" name="TextBox 16"/>
          <p:cNvSpPr txBox="1">
            <a:spLocks noChangeArrowheads="1"/>
          </p:cNvSpPr>
          <p:nvPr/>
        </p:nvSpPr>
        <p:spPr bwMode="auto">
          <a:xfrm>
            <a:off x="640862" y="1533379"/>
            <a:ext cx="11074400" cy="4919552"/>
          </a:xfrm>
          <a:prstGeom prst="rect">
            <a:avLst/>
          </a:prstGeom>
          <a:noFill/>
          <a:ln w="9525">
            <a:noFill/>
            <a:miter lim="800000"/>
            <a:headEnd/>
            <a:tailEnd/>
          </a:ln>
        </p:spPr>
        <p:txBody>
          <a:bodyPr>
            <a:spAutoFit/>
          </a:bodyPr>
          <a:lstStyle/>
          <a:p>
            <a:pPr marL="285750" indent="-285750">
              <a:spcAft>
                <a:spcPts val="800"/>
              </a:spcAft>
              <a:buFont typeface="Wingdings" panose="05000000000000000000" pitchFamily="2" charset="2"/>
              <a:buChar char="§"/>
            </a:pPr>
            <a:r>
              <a:rPr lang="en-US" dirty="0"/>
              <a:t>Prometheus stores our metric data in time series in memory by periodically pulling it via HTTP. The data can be visualized by a console template language, a built-in expression browser, or by integrating Grafana (which we will do after setting up Prometheus).</a:t>
            </a:r>
          </a:p>
          <a:p>
            <a:pPr marL="285750" indent="-285750" algn="just">
              <a:spcAft>
                <a:spcPts val="800"/>
              </a:spcAft>
              <a:buFont typeface="Wingdings" panose="05000000000000000000" pitchFamily="2" charset="2"/>
              <a:buChar char="§"/>
            </a:pPr>
            <a:r>
              <a:rPr lang="en-US" dirty="0"/>
              <a:t>The included Prometheus browser graph is nice for basic visualization of our metrics but we will use Grafana instead. Grafana provides a rich UI where you create, explore and share dashboards that contain multiple graphs. </a:t>
            </a:r>
          </a:p>
          <a:p>
            <a:pPr marL="285750" indent="-285750" algn="just">
              <a:spcAft>
                <a:spcPts val="800"/>
              </a:spcAft>
              <a:buFont typeface="Wingdings" panose="05000000000000000000" pitchFamily="2" charset="2"/>
              <a:buChar char="§"/>
            </a:pPr>
            <a:r>
              <a:rPr lang="en-US" dirty="0"/>
              <a:t>Grafana can pull data from various data sources like Prometheus, Elasticsearch, </a:t>
            </a:r>
            <a:r>
              <a:rPr lang="en-US" dirty="0" err="1"/>
              <a:t>InfluxDB</a:t>
            </a:r>
            <a:r>
              <a:rPr lang="en-US" dirty="0"/>
              <a:t>, etc.</a:t>
            </a:r>
          </a:p>
          <a:p>
            <a:pPr marL="285750" indent="-285750">
              <a:buFont typeface="Wingdings" panose="05000000000000000000" pitchFamily="2" charset="2"/>
              <a:buChar char="§"/>
            </a:pPr>
            <a:r>
              <a:rPr lang="en-US" dirty="0" err="1"/>
              <a:t>InfluxDB</a:t>
            </a:r>
            <a:r>
              <a:rPr lang="en-US" dirty="0"/>
              <a:t> is a time series platform — dashboards, queries, tasks and agents all in one place.</a:t>
            </a:r>
          </a:p>
          <a:p>
            <a:pPr marL="285750" indent="-285750" algn="just">
              <a:buFont typeface="Wingdings" panose="05000000000000000000" pitchFamily="2" charset="2"/>
              <a:buChar char="§"/>
            </a:pPr>
            <a:r>
              <a:rPr lang="en-US" dirty="0" err="1"/>
              <a:t>InfluxDB</a:t>
            </a:r>
            <a:r>
              <a:rPr lang="en-US" dirty="0"/>
              <a:t> empowers developers to build IoT, analytics and monitoring software. It is purpose-built to handle the massive volumes and countless sources of time-stamped data produced by sensors, applications and infrastructure.</a:t>
            </a:r>
          </a:p>
          <a:p>
            <a:pPr marL="285750" indent="-285750" algn="just">
              <a:buFont typeface="Wingdings" panose="05000000000000000000" pitchFamily="2" charset="2"/>
              <a:buChar char="§"/>
            </a:pPr>
            <a:r>
              <a:rPr lang="en-US" dirty="0"/>
              <a:t>Ingest metrics, events and logs in a high-performing </a:t>
            </a:r>
            <a:r>
              <a:rPr lang="en-US" dirty="0">
                <a:hlinkClick r:id="rId2"/>
              </a:rPr>
              <a:t>time series database</a:t>
            </a:r>
            <a:r>
              <a:rPr lang="en-US" dirty="0"/>
              <a:t> capable of ingesting millions of data points per second.</a:t>
            </a:r>
          </a:p>
          <a:p>
            <a:pPr marL="285750" indent="-285750" algn="just">
              <a:buFont typeface="Wingdings" panose="05000000000000000000" pitchFamily="2" charset="2"/>
              <a:buChar char="§"/>
            </a:pPr>
            <a:r>
              <a:rPr lang="en-US" dirty="0"/>
              <a:t>Perform analytics to get faster detection, and resolution, or set up alerts or anomaly detection with a simple click.</a:t>
            </a:r>
          </a:p>
          <a:p>
            <a:pPr algn="just">
              <a:lnSpc>
                <a:spcPct val="150000"/>
              </a:lnSpc>
              <a:spcAft>
                <a:spcPts val="800"/>
              </a:spcAft>
            </a:pPr>
            <a:endParaRPr lang="en-US" dirty="0"/>
          </a:p>
        </p:txBody>
      </p:sp>
      <p:sp>
        <p:nvSpPr>
          <p:cNvPr id="2" name="Footer Placeholder 1">
            <a:extLst>
              <a:ext uri="{FF2B5EF4-FFF2-40B4-BE49-F238E27FC236}">
                <a16:creationId xmlns:a16="http://schemas.microsoft.com/office/drawing/2014/main" id="{919CA41A-FE51-4F26-9432-70249963F478}"/>
              </a:ext>
            </a:extLst>
          </p:cNvPr>
          <p:cNvSpPr>
            <a:spLocks noGrp="1"/>
          </p:cNvSpPr>
          <p:nvPr>
            <p:ph type="ftr" sz="quarter" idx="21"/>
          </p:nvPr>
        </p:nvSpPr>
        <p:spPr/>
        <p:txBody>
          <a:bodyPr/>
          <a:lstStyle/>
          <a:p>
            <a:pPr>
              <a:defRPr/>
            </a:pPr>
            <a:r>
              <a:rPr lang="en-US" dirty="0"/>
              <a:t>Copyright © 2020, Oracle and/or its affiliates  |  Confidential: Restricted</a:t>
            </a:r>
          </a:p>
        </p:txBody>
      </p:sp>
    </p:spTree>
    <p:extLst>
      <p:ext uri="{BB962C8B-B14F-4D97-AF65-F5344CB8AC3E}">
        <p14:creationId xmlns:p14="http://schemas.microsoft.com/office/powerpoint/2010/main" val="50043101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A96365-6CD9-4AD2-A4E1-4B22E59E348B}"/>
              </a:ext>
            </a:extLst>
          </p:cNvPr>
          <p:cNvSpPr>
            <a:spLocks noGrp="1"/>
          </p:cNvSpPr>
          <p:nvPr>
            <p:ph type="title"/>
          </p:nvPr>
        </p:nvSpPr>
        <p:spPr/>
        <p:txBody>
          <a:bodyPr/>
          <a:lstStyle/>
          <a:p>
            <a:r>
              <a:rPr lang="en-US" dirty="0"/>
              <a:t>Prometheus and Grafana</a:t>
            </a:r>
          </a:p>
        </p:txBody>
      </p:sp>
      <p:sp>
        <p:nvSpPr>
          <p:cNvPr id="6148" name="Text Placeholder 13"/>
          <p:cNvSpPr>
            <a:spLocks noGrp="1"/>
          </p:cNvSpPr>
          <p:nvPr>
            <p:ph type="body" sz="quarter" idx="11"/>
          </p:nvPr>
        </p:nvSpPr>
        <p:spPr/>
        <p:txBody>
          <a:bodyPr/>
          <a:lstStyle/>
          <a:p>
            <a:r>
              <a:rPr lang="en-US" b="1" dirty="0">
                <a:solidFill>
                  <a:srgbClr val="C00000"/>
                </a:solidFill>
              </a:rPr>
              <a:t>Time Series - the fastest growing database category</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3C3EDA-8A1F-4060-9ACB-02F27A0C547E}" type="slidenum">
              <a:rPr lang="en-US" smtClean="0"/>
              <a:pPr fontAlgn="base">
                <a:spcBef>
                  <a:spcPct val="0"/>
                </a:spcBef>
                <a:spcAft>
                  <a:spcPct val="0"/>
                </a:spcAft>
                <a:defRPr/>
              </a:pPr>
              <a:t>16</a:t>
            </a:fld>
            <a:endParaRPr lang="en-US" dirty="0"/>
          </a:p>
        </p:txBody>
      </p:sp>
      <p:sp>
        <p:nvSpPr>
          <p:cNvPr id="9" name="TextBox 8">
            <a:extLst>
              <a:ext uri="{FF2B5EF4-FFF2-40B4-BE49-F238E27FC236}">
                <a16:creationId xmlns:a16="http://schemas.microsoft.com/office/drawing/2014/main" id="{6C236FD8-11C4-41E9-B8C2-EE19F1C906D8}"/>
              </a:ext>
            </a:extLst>
          </p:cNvPr>
          <p:cNvSpPr txBox="1"/>
          <p:nvPr/>
        </p:nvSpPr>
        <p:spPr>
          <a:xfrm>
            <a:off x="4024967" y="1381548"/>
            <a:ext cx="5047554" cy="1138861"/>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From faces to feelings, allow your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aps to understand images and video</a:t>
            </a:r>
          </a:p>
        </p:txBody>
      </p:sp>
      <p:sp>
        <p:nvSpPr>
          <p:cNvPr id="11" name="TextBox 10">
            <a:extLst>
              <a:ext uri="{FF2B5EF4-FFF2-40B4-BE49-F238E27FC236}">
                <a16:creationId xmlns:a16="http://schemas.microsoft.com/office/drawing/2014/main" id="{3EBF987A-1AA5-42DE-8292-189A95726267}"/>
              </a:ext>
            </a:extLst>
          </p:cNvPr>
          <p:cNvSpPr txBox="1"/>
          <p:nvPr/>
        </p:nvSpPr>
        <p:spPr>
          <a:xfrm>
            <a:off x="3984983" y="4525872"/>
            <a:ext cx="5071591" cy="907965"/>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Decision</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Makes smarter decision faster</a:t>
            </a:r>
          </a:p>
        </p:txBody>
      </p:sp>
      <p:sp>
        <p:nvSpPr>
          <p:cNvPr id="13" name="TextBox 12">
            <a:extLst>
              <a:ext uri="{FF2B5EF4-FFF2-40B4-BE49-F238E27FC236}">
                <a16:creationId xmlns:a16="http://schemas.microsoft.com/office/drawing/2014/main" id="{A492694A-2981-4EA4-9810-DCD7CA09EE0D}"/>
              </a:ext>
            </a:extLst>
          </p:cNvPr>
          <p:cNvSpPr txBox="1"/>
          <p:nvPr/>
        </p:nvSpPr>
        <p:spPr>
          <a:xfrm>
            <a:off x="3984983" y="5390366"/>
            <a:ext cx="5071591" cy="1138861"/>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Access billions of web pages, images, videos, and news with the power of Bing APIs</a:t>
            </a:r>
          </a:p>
        </p:txBody>
      </p:sp>
      <p:sp>
        <p:nvSpPr>
          <p:cNvPr id="14" name="Freeform 22">
            <a:extLst>
              <a:ext uri="{FF2B5EF4-FFF2-40B4-BE49-F238E27FC236}">
                <a16:creationId xmlns:a16="http://schemas.microsoft.com/office/drawing/2014/main" id="{57CBCEE2-1D89-40DF-9D30-00E59BD6E8DF}"/>
              </a:ext>
            </a:extLst>
          </p:cNvPr>
          <p:cNvSpPr>
            <a:spLocks noChangeAspect="1"/>
          </p:cNvSpPr>
          <p:nvPr/>
        </p:nvSpPr>
        <p:spPr bwMode="auto">
          <a:xfrm>
            <a:off x="3210571" y="151104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sp>
        <p:nvSpPr>
          <p:cNvPr id="15" name="Freeform 18">
            <a:extLst>
              <a:ext uri="{FF2B5EF4-FFF2-40B4-BE49-F238E27FC236}">
                <a16:creationId xmlns:a16="http://schemas.microsoft.com/office/drawing/2014/main" id="{ECB71989-CEA2-4503-AE9B-E7C099060BEC}"/>
              </a:ext>
            </a:extLst>
          </p:cNvPr>
          <p:cNvSpPr>
            <a:spLocks noChangeAspect="1"/>
          </p:cNvSpPr>
          <p:nvPr/>
        </p:nvSpPr>
        <p:spPr bwMode="auto">
          <a:xfrm>
            <a:off x="3217846" y="2492999"/>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sp>
        <p:nvSpPr>
          <p:cNvPr id="16" name="Freeform 9">
            <a:extLst>
              <a:ext uri="{FF2B5EF4-FFF2-40B4-BE49-F238E27FC236}">
                <a16:creationId xmlns:a16="http://schemas.microsoft.com/office/drawing/2014/main" id="{F6F22FF5-531B-4F39-84A3-18B902AE908A}"/>
              </a:ext>
            </a:extLst>
          </p:cNvPr>
          <p:cNvSpPr>
            <a:spLocks noChangeAspect="1"/>
          </p:cNvSpPr>
          <p:nvPr/>
        </p:nvSpPr>
        <p:spPr bwMode="auto">
          <a:xfrm>
            <a:off x="3388550" y="352236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sp>
        <p:nvSpPr>
          <p:cNvPr id="17" name="Freeform 5">
            <a:extLst>
              <a:ext uri="{FF2B5EF4-FFF2-40B4-BE49-F238E27FC236}">
                <a16:creationId xmlns:a16="http://schemas.microsoft.com/office/drawing/2014/main" id="{9B42ED3F-B193-436A-B680-9E779010A9EE}"/>
              </a:ext>
            </a:extLst>
          </p:cNvPr>
          <p:cNvSpPr>
            <a:spLocks/>
          </p:cNvSpPr>
          <p:nvPr/>
        </p:nvSpPr>
        <p:spPr bwMode="auto">
          <a:xfrm>
            <a:off x="3278020" y="445796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grpSp>
        <p:nvGrpSpPr>
          <p:cNvPr id="18" name="Group 30">
            <a:extLst>
              <a:ext uri="{FF2B5EF4-FFF2-40B4-BE49-F238E27FC236}">
                <a16:creationId xmlns:a16="http://schemas.microsoft.com/office/drawing/2014/main" id="{86ABB9DA-225A-424C-ADD9-B393020E22E7}"/>
              </a:ext>
            </a:extLst>
          </p:cNvPr>
          <p:cNvGrpSpPr/>
          <p:nvPr/>
        </p:nvGrpSpPr>
        <p:grpSpPr>
          <a:xfrm>
            <a:off x="3184279" y="5521119"/>
            <a:ext cx="537500" cy="528413"/>
            <a:chOff x="10832823" y="3353836"/>
            <a:chExt cx="537576" cy="528488"/>
          </a:xfrm>
        </p:grpSpPr>
        <p:sp>
          <p:nvSpPr>
            <p:cNvPr id="19" name="Oval 13">
              <a:extLst>
                <a:ext uri="{FF2B5EF4-FFF2-40B4-BE49-F238E27FC236}">
                  <a16:creationId xmlns:a16="http://schemas.microsoft.com/office/drawing/2014/main" id="{EA9F4AFD-AD65-4AFF-9888-976CCBC3DAA0}"/>
                </a:ext>
              </a:extLst>
            </p:cNvPr>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sp>
          <p:nvSpPr>
            <p:cNvPr id="20" name="Freeform 14">
              <a:extLst>
                <a:ext uri="{FF2B5EF4-FFF2-40B4-BE49-F238E27FC236}">
                  <a16:creationId xmlns:a16="http://schemas.microsoft.com/office/drawing/2014/main" id="{CB255046-5ECF-4EE4-A560-55CC576CC650}"/>
                </a:ext>
              </a:extLst>
            </p:cNvPr>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grpSp>
      <p:sp>
        <p:nvSpPr>
          <p:cNvPr id="2" name="Footer Placeholder 1">
            <a:extLst>
              <a:ext uri="{FF2B5EF4-FFF2-40B4-BE49-F238E27FC236}">
                <a16:creationId xmlns:a16="http://schemas.microsoft.com/office/drawing/2014/main" id="{9DD41F77-91B2-4E17-AB92-4974467EA85E}"/>
              </a:ext>
            </a:extLst>
          </p:cNvPr>
          <p:cNvSpPr>
            <a:spLocks noGrp="1"/>
          </p:cNvSpPr>
          <p:nvPr>
            <p:ph type="ftr" sz="quarter" idx="3"/>
          </p:nvPr>
        </p:nvSpPr>
        <p:spPr/>
        <p:txBody>
          <a:bodyPr/>
          <a:lstStyle/>
          <a:p>
            <a:r>
              <a:rPr lang="en-US" dirty="0"/>
              <a:t>Copyright © 2020, Oracle and/or its affiliates  |  Confidential: Restricted</a:t>
            </a:r>
          </a:p>
        </p:txBody>
      </p:sp>
      <p:pic>
        <p:nvPicPr>
          <p:cNvPr id="21" name="Content Placeholder 3">
            <a:extLst>
              <a:ext uri="{FF2B5EF4-FFF2-40B4-BE49-F238E27FC236}">
                <a16:creationId xmlns:a16="http://schemas.microsoft.com/office/drawing/2014/main" id="{60AEEBF4-5173-4EEF-B9B3-4DB93FA96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6840" y="1809179"/>
            <a:ext cx="8859592" cy="4351338"/>
          </a:xfrm>
          <a:prstGeom prst="rect">
            <a:avLst/>
          </a:prstGeom>
        </p:spPr>
      </p:pic>
    </p:spTree>
    <p:extLst>
      <p:ext uri="{BB962C8B-B14F-4D97-AF65-F5344CB8AC3E}">
        <p14:creationId xmlns:p14="http://schemas.microsoft.com/office/powerpoint/2010/main" val="331239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22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225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A8AED8-0B9D-463D-BA50-BEFCD70592EA}"/>
              </a:ext>
            </a:extLst>
          </p:cNvPr>
          <p:cNvSpPr>
            <a:spLocks noGrp="1"/>
          </p:cNvSpPr>
          <p:nvPr>
            <p:ph type="title"/>
          </p:nvPr>
        </p:nvSpPr>
        <p:spPr/>
        <p:txBody>
          <a:bodyPr/>
          <a:lstStyle/>
          <a:p>
            <a:r>
              <a:rPr lang="en-US" dirty="0"/>
              <a:t>Credit Card Fraud Detection</a:t>
            </a:r>
          </a:p>
        </p:txBody>
      </p:sp>
      <p:sp>
        <p:nvSpPr>
          <p:cNvPr id="9" name="Text Placeholder 8">
            <a:extLst>
              <a:ext uri="{FF2B5EF4-FFF2-40B4-BE49-F238E27FC236}">
                <a16:creationId xmlns:a16="http://schemas.microsoft.com/office/drawing/2014/main" id="{2F307E26-2AA0-4CC4-829F-B1DDAD87B076}"/>
              </a:ext>
            </a:extLst>
          </p:cNvPr>
          <p:cNvSpPr>
            <a:spLocks noGrp="1"/>
          </p:cNvSpPr>
          <p:nvPr>
            <p:ph type="body" sz="quarter" idx="11"/>
          </p:nvPr>
        </p:nvSpPr>
        <p:spPr/>
        <p:txBody>
          <a:bodyPr/>
          <a:lstStyle/>
          <a:p>
            <a:r>
              <a:rPr lang="en-US" b="1" dirty="0">
                <a:solidFill>
                  <a:srgbClr val="C00000"/>
                </a:solidFill>
              </a:rPr>
              <a:t>Demo Time</a:t>
            </a:r>
          </a:p>
        </p:txBody>
      </p:sp>
      <p:pic>
        <p:nvPicPr>
          <p:cNvPr id="1026" name="Picture 2" descr="Product Demonstrations: Focus on the Benefits, Not the Tech - HR Daily  Advisor">
            <a:extLst>
              <a:ext uri="{FF2B5EF4-FFF2-40B4-BE49-F238E27FC236}">
                <a16:creationId xmlns:a16="http://schemas.microsoft.com/office/drawing/2014/main" id="{AB468556-77F9-406C-8AB4-94399E0A96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1560" y="2253693"/>
            <a:ext cx="5620410" cy="358007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9A0B6C2-177E-4489-B854-DC3C7F993747}"/>
              </a:ext>
            </a:extLst>
          </p:cNvPr>
          <p:cNvSpPr>
            <a:spLocks noGrp="1"/>
          </p:cNvSpPr>
          <p:nvPr>
            <p:ph type="sldNum" sz="quarter" idx="4"/>
          </p:nvPr>
        </p:nvSpPr>
        <p:spPr/>
        <p:txBody>
          <a:bodyPr/>
          <a:lstStyle/>
          <a:p>
            <a:fld id="{345D60D9-5372-5F40-9443-0F9AE5BDC3C8}" type="slidenum">
              <a:rPr lang="en-US" smtClean="0"/>
              <a:pPr/>
              <a:t>17</a:t>
            </a:fld>
            <a:endParaRPr lang="en-US" dirty="0"/>
          </a:p>
        </p:txBody>
      </p:sp>
      <p:sp>
        <p:nvSpPr>
          <p:cNvPr id="3" name="Footer Placeholder 2">
            <a:extLst>
              <a:ext uri="{FF2B5EF4-FFF2-40B4-BE49-F238E27FC236}">
                <a16:creationId xmlns:a16="http://schemas.microsoft.com/office/drawing/2014/main" id="{AC87B9E7-34B1-429D-A5F8-1FD47D27A919}"/>
              </a:ext>
            </a:extLst>
          </p:cNvPr>
          <p:cNvSpPr>
            <a:spLocks noGrp="1"/>
          </p:cNvSpPr>
          <p:nvPr>
            <p:ph type="ftr" sz="quarter" idx="3"/>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316304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5C1CBC-15B4-4633-B81D-263A14DDD65F}"/>
              </a:ext>
            </a:extLst>
          </p:cNvPr>
          <p:cNvSpPr>
            <a:spLocks noGrp="1"/>
          </p:cNvSpPr>
          <p:nvPr>
            <p:ph type="title"/>
          </p:nvPr>
        </p:nvSpPr>
        <p:spPr>
          <a:xfrm>
            <a:off x="670402" y="1149665"/>
            <a:ext cx="7092863" cy="2279335"/>
          </a:xfrm>
        </p:spPr>
        <p:txBody>
          <a:bodyPr/>
          <a:lstStyle/>
          <a:p>
            <a:endParaRPr lang="en-US" dirty="0"/>
          </a:p>
        </p:txBody>
      </p:sp>
      <p:sp>
        <p:nvSpPr>
          <p:cNvPr id="6" name="Text Placeholder 5">
            <a:extLst>
              <a:ext uri="{FF2B5EF4-FFF2-40B4-BE49-F238E27FC236}">
                <a16:creationId xmlns:a16="http://schemas.microsoft.com/office/drawing/2014/main" id="{2D1F1A35-621A-40C2-A358-086DFCA4897A}"/>
              </a:ext>
            </a:extLst>
          </p:cNvPr>
          <p:cNvSpPr>
            <a:spLocks noGrp="1"/>
          </p:cNvSpPr>
          <p:nvPr>
            <p:ph type="body" sz="quarter" idx="4294967295"/>
          </p:nvPr>
        </p:nvSpPr>
        <p:spPr>
          <a:xfrm>
            <a:off x="900332" y="4545965"/>
            <a:ext cx="4257675" cy="2243138"/>
          </a:xfrm>
        </p:spPr>
        <p:txBody>
          <a:bodyPr/>
          <a:lstStyle/>
          <a:p>
            <a:pPr marL="0" indent="0">
              <a:buNone/>
            </a:pPr>
            <a:r>
              <a:rPr lang="en-US" b="1" dirty="0"/>
              <a:t>Thank You</a:t>
            </a:r>
          </a:p>
        </p:txBody>
      </p:sp>
      <p:sp>
        <p:nvSpPr>
          <p:cNvPr id="2" name="Slide Number Placeholder 1">
            <a:extLst>
              <a:ext uri="{FF2B5EF4-FFF2-40B4-BE49-F238E27FC236}">
                <a16:creationId xmlns:a16="http://schemas.microsoft.com/office/drawing/2014/main" id="{28209BAB-AC15-4D01-A924-A4A5469E2F14}"/>
              </a:ext>
            </a:extLst>
          </p:cNvPr>
          <p:cNvSpPr>
            <a:spLocks noGrp="1"/>
          </p:cNvSpPr>
          <p:nvPr>
            <p:ph type="sldNum" sz="quarter" idx="4294967295"/>
          </p:nvPr>
        </p:nvSpPr>
        <p:spPr>
          <a:xfrm>
            <a:off x="0" y="6423025"/>
            <a:ext cx="365125" cy="366713"/>
          </a:xfrm>
        </p:spPr>
        <p:txBody>
          <a:bodyPr/>
          <a:lstStyle/>
          <a:p>
            <a:fld id="{7C371504-33D9-B044-8C50-620C44A06CB1}" type="slidenum">
              <a:rPr lang="en-US" smtClean="0"/>
              <a:pPr/>
              <a:t>18</a:t>
            </a:fld>
            <a:endParaRPr lang="en-US" dirty="0"/>
          </a:p>
        </p:txBody>
      </p:sp>
      <p:sp>
        <p:nvSpPr>
          <p:cNvPr id="5" name="Footer Placeholder 4">
            <a:extLst>
              <a:ext uri="{FF2B5EF4-FFF2-40B4-BE49-F238E27FC236}">
                <a16:creationId xmlns:a16="http://schemas.microsoft.com/office/drawing/2014/main" id="{D346E0AE-DCC3-4FE1-91E8-97E03497EA60}"/>
              </a:ext>
            </a:extLst>
          </p:cNvPr>
          <p:cNvSpPr txBox="1">
            <a:spLocks/>
          </p:cNvSpPr>
          <p:nvPr/>
        </p:nvSpPr>
        <p:spPr>
          <a:xfrm>
            <a:off x="1010798"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Copyright © 2020, Oracle and/or its affiliates  |  Confidential: Restricted</a:t>
            </a:r>
          </a:p>
        </p:txBody>
      </p:sp>
    </p:spTree>
    <p:extLst>
      <p:ext uri="{BB962C8B-B14F-4D97-AF65-F5344CB8AC3E}">
        <p14:creationId xmlns:p14="http://schemas.microsoft.com/office/powerpoint/2010/main" val="379980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0F8A00-0CD2-49B3-BBCA-F22DCFEB4821}"/>
              </a:ext>
            </a:extLst>
          </p:cNvPr>
          <p:cNvSpPr>
            <a:spLocks noGrp="1"/>
          </p:cNvSpPr>
          <p:nvPr>
            <p:ph type="sldNum" sz="quarter" idx="12"/>
          </p:nvPr>
        </p:nvSpPr>
        <p:spPr/>
        <p:txBody>
          <a:bodyPr/>
          <a:lstStyle/>
          <a:p>
            <a:fld id="{7C371504-33D9-B044-8C50-620C44A06CB1}" type="slidenum">
              <a:rPr lang="en-US" smtClean="0"/>
              <a:pPr/>
              <a:t>2</a:t>
            </a:fld>
            <a:endParaRPr lang="en-US" dirty="0"/>
          </a:p>
        </p:txBody>
      </p:sp>
      <p:sp>
        <p:nvSpPr>
          <p:cNvPr id="2" name="Footer Placeholder 1">
            <a:extLst>
              <a:ext uri="{FF2B5EF4-FFF2-40B4-BE49-F238E27FC236}">
                <a16:creationId xmlns:a16="http://schemas.microsoft.com/office/drawing/2014/main" id="{A3EA6EFE-8DD4-4B8E-836D-A0D896114BB6}"/>
              </a:ext>
            </a:extLst>
          </p:cNvPr>
          <p:cNvSpPr>
            <a:spLocks noGrp="1"/>
          </p:cNvSpPr>
          <p:nvPr>
            <p:ph type="ftr" sz="quarter" idx="11"/>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145653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DCE2-BC06-4A06-8881-9D2B3F93AF89}"/>
              </a:ext>
            </a:extLst>
          </p:cNvPr>
          <p:cNvSpPr>
            <a:spLocks noGrp="1"/>
          </p:cNvSpPr>
          <p:nvPr>
            <p:ph type="title"/>
          </p:nvPr>
        </p:nvSpPr>
        <p:spPr/>
        <p:txBody>
          <a:bodyPr/>
          <a:lstStyle/>
          <a:p>
            <a:r>
              <a:rPr lang="en-US" sz="2800" dirty="0"/>
              <a:t>Agenda</a:t>
            </a:r>
            <a:endParaRPr lang="en-US" sz="2000" dirty="0"/>
          </a:p>
        </p:txBody>
      </p:sp>
      <p:sp>
        <p:nvSpPr>
          <p:cNvPr id="3" name="Text Placeholder 2">
            <a:extLst>
              <a:ext uri="{FF2B5EF4-FFF2-40B4-BE49-F238E27FC236}">
                <a16:creationId xmlns:a16="http://schemas.microsoft.com/office/drawing/2014/main" id="{49A81834-667A-4751-9C31-51088BB9D3A8}"/>
              </a:ext>
            </a:extLst>
          </p:cNvPr>
          <p:cNvSpPr>
            <a:spLocks noGrp="1"/>
          </p:cNvSpPr>
          <p:nvPr>
            <p:ph type="body" sz="quarter" idx="10"/>
          </p:nvPr>
        </p:nvSpPr>
        <p:spPr/>
        <p:txBody>
          <a:bodyPr/>
          <a:lstStyle/>
          <a:p>
            <a:r>
              <a:rPr lang="en-US" dirty="0"/>
              <a:t>1</a:t>
            </a:r>
          </a:p>
        </p:txBody>
      </p:sp>
      <p:sp>
        <p:nvSpPr>
          <p:cNvPr id="4" name="Text Placeholder 3">
            <a:extLst>
              <a:ext uri="{FF2B5EF4-FFF2-40B4-BE49-F238E27FC236}">
                <a16:creationId xmlns:a16="http://schemas.microsoft.com/office/drawing/2014/main" id="{1F4AF1BA-4E9B-41C3-B7EA-CA07F63C2735}"/>
              </a:ext>
            </a:extLst>
          </p:cNvPr>
          <p:cNvSpPr>
            <a:spLocks noGrp="1"/>
          </p:cNvSpPr>
          <p:nvPr>
            <p:ph type="body" idx="1"/>
          </p:nvPr>
        </p:nvSpPr>
        <p:spPr/>
        <p:txBody>
          <a:bodyPr/>
          <a:lstStyle/>
          <a:p>
            <a:r>
              <a:rPr lang="en-US" dirty="0"/>
              <a:t>How are we working with our clients on their digital platform journey?</a:t>
            </a:r>
          </a:p>
        </p:txBody>
      </p:sp>
      <p:sp>
        <p:nvSpPr>
          <p:cNvPr id="5" name="Text Placeholder 4">
            <a:extLst>
              <a:ext uri="{FF2B5EF4-FFF2-40B4-BE49-F238E27FC236}">
                <a16:creationId xmlns:a16="http://schemas.microsoft.com/office/drawing/2014/main" id="{FEDC188D-682D-4D8C-87C7-20A13681D4F7}"/>
              </a:ext>
            </a:extLst>
          </p:cNvPr>
          <p:cNvSpPr>
            <a:spLocks noGrp="1"/>
          </p:cNvSpPr>
          <p:nvPr>
            <p:ph type="body" sz="quarter" idx="11"/>
          </p:nvPr>
        </p:nvSpPr>
        <p:spPr/>
        <p:txBody>
          <a:bodyPr/>
          <a:lstStyle/>
          <a:p>
            <a:r>
              <a:rPr lang="en-US" dirty="0"/>
              <a:t>2</a:t>
            </a:r>
          </a:p>
        </p:txBody>
      </p:sp>
      <p:sp>
        <p:nvSpPr>
          <p:cNvPr id="6" name="Text Placeholder 5">
            <a:extLst>
              <a:ext uri="{FF2B5EF4-FFF2-40B4-BE49-F238E27FC236}">
                <a16:creationId xmlns:a16="http://schemas.microsoft.com/office/drawing/2014/main" id="{759E023C-485F-4F85-9E30-42BAA0EABB00}"/>
              </a:ext>
            </a:extLst>
          </p:cNvPr>
          <p:cNvSpPr>
            <a:spLocks noGrp="1"/>
          </p:cNvSpPr>
          <p:nvPr>
            <p:ph type="body" idx="16"/>
          </p:nvPr>
        </p:nvSpPr>
        <p:spPr/>
        <p:txBody>
          <a:bodyPr/>
          <a:lstStyle/>
          <a:p>
            <a:r>
              <a:rPr lang="en-US" dirty="0"/>
              <a:t>CDC Fraud Detection: Use Case</a:t>
            </a:r>
          </a:p>
          <a:p>
            <a:pPr marL="342900" indent="-342900">
              <a:buFont typeface="Wingdings" panose="05000000000000000000" pitchFamily="2" charset="2"/>
              <a:buChar char="§"/>
            </a:pPr>
            <a:r>
              <a:rPr lang="en-US" dirty="0"/>
              <a:t>Problem Statement</a:t>
            </a:r>
          </a:p>
          <a:p>
            <a:pPr marL="342900" indent="-342900">
              <a:buFont typeface="Wingdings" panose="05000000000000000000" pitchFamily="2" charset="2"/>
              <a:buChar char="§"/>
            </a:pPr>
            <a:r>
              <a:rPr lang="en-US" dirty="0"/>
              <a:t>Approach/Solution</a:t>
            </a:r>
          </a:p>
          <a:p>
            <a:pPr marL="342900" indent="-342900">
              <a:buFont typeface="Wingdings" panose="05000000000000000000" pitchFamily="2" charset="2"/>
              <a:buChar char="§"/>
            </a:pPr>
            <a:r>
              <a:rPr lang="en-US" dirty="0"/>
              <a:t>CDC Features: User Story, Demo </a:t>
            </a:r>
          </a:p>
        </p:txBody>
      </p:sp>
      <p:sp>
        <p:nvSpPr>
          <p:cNvPr id="7" name="Text Placeholder 6">
            <a:extLst>
              <a:ext uri="{FF2B5EF4-FFF2-40B4-BE49-F238E27FC236}">
                <a16:creationId xmlns:a16="http://schemas.microsoft.com/office/drawing/2014/main" id="{17F66087-2E0C-4820-AE28-D8D2463F2146}"/>
              </a:ext>
            </a:extLst>
          </p:cNvPr>
          <p:cNvSpPr>
            <a:spLocks noGrp="1"/>
          </p:cNvSpPr>
          <p:nvPr>
            <p:ph type="body" sz="quarter" idx="12"/>
          </p:nvPr>
        </p:nvSpPr>
        <p:spPr>
          <a:xfrm>
            <a:off x="604732" y="4646285"/>
            <a:ext cx="439953" cy="395562"/>
          </a:xfrm>
        </p:spPr>
        <p:txBody>
          <a:bodyPr/>
          <a:lstStyle/>
          <a:p>
            <a:r>
              <a:rPr lang="en-US" dirty="0"/>
              <a:t>3</a:t>
            </a:r>
          </a:p>
        </p:txBody>
      </p:sp>
      <p:sp>
        <p:nvSpPr>
          <p:cNvPr id="8" name="Text Placeholder 7">
            <a:extLst>
              <a:ext uri="{FF2B5EF4-FFF2-40B4-BE49-F238E27FC236}">
                <a16:creationId xmlns:a16="http://schemas.microsoft.com/office/drawing/2014/main" id="{30DD486C-2DDA-4B69-B83F-FA0C02CAAC38}"/>
              </a:ext>
            </a:extLst>
          </p:cNvPr>
          <p:cNvSpPr>
            <a:spLocks noGrp="1"/>
          </p:cNvSpPr>
          <p:nvPr>
            <p:ph type="body" idx="17"/>
          </p:nvPr>
        </p:nvSpPr>
        <p:spPr>
          <a:xfrm>
            <a:off x="1208048" y="4617662"/>
            <a:ext cx="10052493" cy="395562"/>
          </a:xfrm>
        </p:spPr>
        <p:txBody>
          <a:bodyPr/>
          <a:lstStyle/>
          <a:p>
            <a:r>
              <a:rPr lang="en-US" dirty="0"/>
              <a:t>Next Steps</a:t>
            </a:r>
          </a:p>
        </p:txBody>
      </p:sp>
      <p:sp>
        <p:nvSpPr>
          <p:cNvPr id="13" name="Slide Number Placeholder 12">
            <a:extLst>
              <a:ext uri="{FF2B5EF4-FFF2-40B4-BE49-F238E27FC236}">
                <a16:creationId xmlns:a16="http://schemas.microsoft.com/office/drawing/2014/main" id="{C5C88836-AEB0-4B0F-A787-6A7799B0E15E}"/>
              </a:ext>
            </a:extLst>
          </p:cNvPr>
          <p:cNvSpPr>
            <a:spLocks noGrp="1"/>
          </p:cNvSpPr>
          <p:nvPr>
            <p:ph type="sldNum" sz="quarter" idx="4"/>
          </p:nvPr>
        </p:nvSpPr>
        <p:spPr/>
        <p:txBody>
          <a:bodyPr/>
          <a:lstStyle/>
          <a:p>
            <a:fld id="{345D60D9-5372-5F40-9443-0F9AE5BDC3C8}" type="slidenum">
              <a:rPr lang="en-US" smtClean="0"/>
              <a:pPr/>
              <a:t>3</a:t>
            </a:fld>
            <a:endParaRPr lang="en-US" dirty="0"/>
          </a:p>
        </p:txBody>
      </p:sp>
      <p:sp>
        <p:nvSpPr>
          <p:cNvPr id="9" name="Footer Placeholder 8">
            <a:extLst>
              <a:ext uri="{FF2B5EF4-FFF2-40B4-BE49-F238E27FC236}">
                <a16:creationId xmlns:a16="http://schemas.microsoft.com/office/drawing/2014/main" id="{EB8ECE44-134B-4585-8D48-337826EADE3F}"/>
              </a:ext>
            </a:extLst>
          </p:cNvPr>
          <p:cNvSpPr>
            <a:spLocks noGrp="1"/>
          </p:cNvSpPr>
          <p:nvPr>
            <p:ph type="ftr" sz="quarter" idx="3"/>
          </p:nvPr>
        </p:nvSpPr>
        <p:spPr/>
        <p:txBody>
          <a:bodyPr/>
          <a:lstStyle/>
          <a:p>
            <a:r>
              <a:rPr lang="en-US" dirty="0"/>
              <a:t>Copyright © 2020, Oracle and/or its affiliates  |  Confidential: Restricted</a:t>
            </a:r>
          </a:p>
        </p:txBody>
      </p:sp>
      <p:pic>
        <p:nvPicPr>
          <p:cNvPr id="11" name="Picture 10">
            <a:extLst>
              <a:ext uri="{FF2B5EF4-FFF2-40B4-BE49-F238E27FC236}">
                <a16:creationId xmlns:a16="http://schemas.microsoft.com/office/drawing/2014/main" id="{0AD3AFBE-71F5-419A-B19B-60429DEE8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335" y="2514968"/>
            <a:ext cx="2498255" cy="2498255"/>
          </a:xfrm>
          <a:prstGeom prst="rect">
            <a:avLst/>
          </a:prstGeom>
        </p:spPr>
      </p:pic>
    </p:spTree>
    <p:extLst>
      <p:ext uri="{BB962C8B-B14F-4D97-AF65-F5344CB8AC3E}">
        <p14:creationId xmlns:p14="http://schemas.microsoft.com/office/powerpoint/2010/main" val="28345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C4A3-757A-F64B-AFB4-14028BF52E64}"/>
              </a:ext>
            </a:extLst>
          </p:cNvPr>
          <p:cNvSpPr>
            <a:spLocks noGrp="1"/>
          </p:cNvSpPr>
          <p:nvPr>
            <p:ph type="title"/>
          </p:nvPr>
        </p:nvSpPr>
        <p:spPr/>
        <p:txBody>
          <a:bodyPr/>
          <a:lstStyle/>
          <a:p>
            <a:r>
              <a:rPr lang="en-US" dirty="0"/>
              <a:t>How are we working with our clients on their digital platform journey?</a:t>
            </a:r>
            <a:endParaRPr lang="en-US" dirty="0">
              <a:latin typeface="+mn-lt"/>
              <a:cs typeface="+mj-cs"/>
            </a:endParaRPr>
          </a:p>
        </p:txBody>
      </p:sp>
      <p:sp>
        <p:nvSpPr>
          <p:cNvPr id="3" name="Text Placeholder 2">
            <a:extLst>
              <a:ext uri="{FF2B5EF4-FFF2-40B4-BE49-F238E27FC236}">
                <a16:creationId xmlns:a16="http://schemas.microsoft.com/office/drawing/2014/main" id="{BF26D7B7-F8D0-7344-B4FA-6E5426CD7BBE}"/>
              </a:ext>
            </a:extLst>
          </p:cNvPr>
          <p:cNvSpPr>
            <a:spLocks noGrp="1"/>
          </p:cNvSpPr>
          <p:nvPr>
            <p:ph type="body" sz="quarter" idx="11"/>
          </p:nvPr>
        </p:nvSpPr>
        <p:spPr/>
        <p:txBody>
          <a:bodyPr/>
          <a:lstStyle/>
          <a:p>
            <a:r>
              <a:rPr lang="en-US" sz="1800" dirty="0">
                <a:solidFill>
                  <a:srgbClr val="FF0000"/>
                </a:solidFill>
              </a:rPr>
              <a:t>‘Product Mindset</a:t>
            </a:r>
            <a:r>
              <a:rPr lang="en-US" sz="1800">
                <a:solidFill>
                  <a:srgbClr val="FF0000"/>
                </a:solidFill>
              </a:rPr>
              <a:t>’ Approach</a:t>
            </a:r>
            <a:endParaRPr lang="en-US" sz="1800" dirty="0">
              <a:solidFill>
                <a:srgbClr val="FF0000"/>
              </a:solidFill>
            </a:endParaRPr>
          </a:p>
        </p:txBody>
      </p:sp>
      <p:sp>
        <p:nvSpPr>
          <p:cNvPr id="4" name="Slide Number Placeholder 3">
            <a:extLst>
              <a:ext uri="{FF2B5EF4-FFF2-40B4-BE49-F238E27FC236}">
                <a16:creationId xmlns:a16="http://schemas.microsoft.com/office/drawing/2014/main" id="{74A00216-10CF-B44A-A802-57C137351F26}"/>
              </a:ext>
            </a:extLst>
          </p:cNvPr>
          <p:cNvSpPr>
            <a:spLocks noGrp="1"/>
          </p:cNvSpPr>
          <p:nvPr>
            <p:ph type="sldNum" sz="quarter" idx="4"/>
          </p:nvPr>
        </p:nvSpPr>
        <p:spPr/>
        <p:txBody>
          <a:bodyPr/>
          <a:lstStyle/>
          <a:p>
            <a:fld id="{345D60D9-5372-5F40-9443-0F9AE5BDC3C8}" type="slidenum">
              <a:rPr lang="en-US" smtClean="0"/>
              <a:pPr/>
              <a:t>4</a:t>
            </a:fld>
            <a:endParaRPr lang="en-US" dirty="0"/>
          </a:p>
        </p:txBody>
      </p:sp>
      <p:graphicFrame>
        <p:nvGraphicFramePr>
          <p:cNvPr id="15" name="Table 14">
            <a:extLst>
              <a:ext uri="{FF2B5EF4-FFF2-40B4-BE49-F238E27FC236}">
                <a16:creationId xmlns:a16="http://schemas.microsoft.com/office/drawing/2014/main" id="{45DC7260-CAD6-8947-B44A-1A366FAD6E65}"/>
              </a:ext>
            </a:extLst>
          </p:cNvPr>
          <p:cNvGraphicFramePr>
            <a:graphicFrameLocks noGrp="1"/>
          </p:cNvGraphicFramePr>
          <p:nvPr>
            <p:extLst/>
          </p:nvPr>
        </p:nvGraphicFramePr>
        <p:xfrm>
          <a:off x="2627500" y="2320520"/>
          <a:ext cx="9145914" cy="396240"/>
        </p:xfrm>
        <a:graphic>
          <a:graphicData uri="http://schemas.openxmlformats.org/drawingml/2006/table">
            <a:tbl>
              <a:tblPr>
                <a:tableStyleId>{0E3FDE45-AF77-4B5C-9715-49D594BDF05E}</a:tableStyleId>
              </a:tblPr>
              <a:tblGrid>
                <a:gridCol w="3048638">
                  <a:extLst>
                    <a:ext uri="{9D8B030D-6E8A-4147-A177-3AD203B41FA5}">
                      <a16:colId xmlns:a16="http://schemas.microsoft.com/office/drawing/2014/main" val="20000"/>
                    </a:ext>
                  </a:extLst>
                </a:gridCol>
                <a:gridCol w="3048638">
                  <a:extLst>
                    <a:ext uri="{9D8B030D-6E8A-4147-A177-3AD203B41FA5}">
                      <a16:colId xmlns:a16="http://schemas.microsoft.com/office/drawing/2014/main" val="20001"/>
                    </a:ext>
                  </a:extLst>
                </a:gridCol>
                <a:gridCol w="3048638">
                  <a:extLst>
                    <a:ext uri="{9D8B030D-6E8A-4147-A177-3AD203B41FA5}">
                      <a16:colId xmlns:a16="http://schemas.microsoft.com/office/drawing/2014/main" val="20002"/>
                    </a:ext>
                  </a:extLst>
                </a:gridCol>
              </a:tblGrid>
              <a:tr h="144320">
                <a:tc>
                  <a:txBody>
                    <a:bodyPr/>
                    <a:lstStyle/>
                    <a:p>
                      <a:pPr algn="ctr"/>
                      <a:endParaRPr lang="en-US" sz="20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000" b="1" u="none" dirty="0">
                          <a:solidFill>
                            <a:schemeClr val="tx1"/>
                          </a:solidFill>
                        </a:rPr>
                        <a:t>       </a:t>
                      </a:r>
                      <a:endParaRPr lang="en-US" sz="20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000" b="1" u="none" dirty="0">
                          <a:solidFill>
                            <a:schemeClr val="tx1"/>
                          </a:solidFill>
                        </a:rPr>
                        <a:t>    </a:t>
                      </a:r>
                      <a:endParaRPr lang="en-US" sz="20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pSp>
        <p:nvGrpSpPr>
          <p:cNvPr id="16" name="Group 15">
            <a:extLst>
              <a:ext uri="{FF2B5EF4-FFF2-40B4-BE49-F238E27FC236}">
                <a16:creationId xmlns:a16="http://schemas.microsoft.com/office/drawing/2014/main" id="{4A3E4823-6909-2140-916B-786CCD88C12E}"/>
              </a:ext>
            </a:extLst>
          </p:cNvPr>
          <p:cNvGrpSpPr/>
          <p:nvPr/>
        </p:nvGrpSpPr>
        <p:grpSpPr>
          <a:xfrm>
            <a:off x="4078637" y="1394940"/>
            <a:ext cx="921477" cy="947436"/>
            <a:chOff x="1947724" y="1489939"/>
            <a:chExt cx="1396611" cy="1235666"/>
          </a:xfrm>
        </p:grpSpPr>
        <p:pic>
          <p:nvPicPr>
            <p:cNvPr id="17" name="Picture Placeholder 6">
              <a:extLst>
                <a:ext uri="{FF2B5EF4-FFF2-40B4-BE49-F238E27FC236}">
                  <a16:creationId xmlns:a16="http://schemas.microsoft.com/office/drawing/2014/main" id="{F7BBCA09-00EC-9246-A45B-4902B1C4373D}"/>
                </a:ext>
              </a:extLst>
            </p:cNvPr>
            <p:cNvPicPr>
              <a:picLocks noChangeAspect="1"/>
            </p:cNvPicPr>
            <p:nvPr/>
          </p:nvPicPr>
          <p:blipFill>
            <a:blip r:embed="rId3" cstate="print">
              <a:extLst>
                <a:ext uri="{28A0092B-C50C-407E-A947-70E740481C1C}">
                  <a14:useLocalDpi xmlns:a14="http://schemas.microsoft.com/office/drawing/2010/main" val="0"/>
                </a:ext>
              </a:extLst>
            </a:blip>
            <a:srcRect l="116" r="116"/>
            <a:stretch>
              <a:fillRect/>
            </a:stretch>
          </p:blipFill>
          <p:spPr>
            <a:xfrm>
              <a:off x="1947724" y="1489939"/>
              <a:ext cx="1206809" cy="1104090"/>
            </a:xfrm>
            <a:prstGeom prst="rect">
              <a:avLst/>
            </a:prstGeom>
          </p:spPr>
        </p:pic>
        <p:sp>
          <p:nvSpPr>
            <p:cNvPr id="18" name="Freeform 9">
              <a:extLst>
                <a:ext uri="{FF2B5EF4-FFF2-40B4-BE49-F238E27FC236}">
                  <a16:creationId xmlns:a16="http://schemas.microsoft.com/office/drawing/2014/main" id="{3CD63ABB-44EC-F843-AF1D-13A6AA52EEDF}"/>
                </a:ext>
              </a:extLst>
            </p:cNvPr>
            <p:cNvSpPr>
              <a:spLocks noChangeAspect="1" noChangeArrowheads="1"/>
            </p:cNvSpPr>
            <p:nvPr/>
          </p:nvSpPr>
          <p:spPr bwMode="auto">
            <a:xfrm>
              <a:off x="2514938" y="2018318"/>
              <a:ext cx="829397" cy="707287"/>
            </a:xfrm>
            <a:custGeom>
              <a:avLst/>
              <a:gdLst>
                <a:gd name="T0" fmla="*/ 1818 w 2977"/>
                <a:gd name="T1" fmla="*/ 984 h 2778"/>
                <a:gd name="T2" fmla="*/ 1876 w 2977"/>
                <a:gd name="T3" fmla="*/ 1018 h 2778"/>
                <a:gd name="T4" fmla="*/ 2605 w 2977"/>
                <a:gd name="T5" fmla="*/ 567 h 2778"/>
                <a:gd name="T6" fmla="*/ 2663 w 2977"/>
                <a:gd name="T7" fmla="*/ 602 h 2778"/>
                <a:gd name="T8" fmla="*/ 2698 w 2977"/>
                <a:gd name="T9" fmla="*/ 277 h 2778"/>
                <a:gd name="T10" fmla="*/ 2374 w 2977"/>
                <a:gd name="T11" fmla="*/ 312 h 2778"/>
                <a:gd name="T12" fmla="*/ 2409 w 2977"/>
                <a:gd name="T13" fmla="*/ 370 h 2778"/>
                <a:gd name="T14" fmla="*/ 1853 w 2977"/>
                <a:gd name="T15" fmla="*/ 926 h 2778"/>
                <a:gd name="T16" fmla="*/ 1992 w 2977"/>
                <a:gd name="T17" fmla="*/ 1806 h 2778"/>
                <a:gd name="T18" fmla="*/ 2096 w 2977"/>
                <a:gd name="T19" fmla="*/ 1736 h 2778"/>
                <a:gd name="T20" fmla="*/ 2073 w 2977"/>
                <a:gd name="T21" fmla="*/ 1609 h 2778"/>
                <a:gd name="T22" fmla="*/ 2223 w 2977"/>
                <a:gd name="T23" fmla="*/ 1424 h 2778"/>
                <a:gd name="T24" fmla="*/ 2015 w 2977"/>
                <a:gd name="T25" fmla="*/ 1539 h 2778"/>
                <a:gd name="T26" fmla="*/ 1760 w 2977"/>
                <a:gd name="T27" fmla="*/ 1690 h 2778"/>
                <a:gd name="T28" fmla="*/ 1286 w 2977"/>
                <a:gd name="T29" fmla="*/ 1863 h 2778"/>
                <a:gd name="T30" fmla="*/ 475 w 2977"/>
                <a:gd name="T31" fmla="*/ 1204 h 2778"/>
                <a:gd name="T32" fmla="*/ 325 w 2977"/>
                <a:gd name="T33" fmla="*/ 1377 h 2778"/>
                <a:gd name="T34" fmla="*/ 23 w 2977"/>
                <a:gd name="T35" fmla="*/ 2118 h 2778"/>
                <a:gd name="T36" fmla="*/ 313 w 2977"/>
                <a:gd name="T37" fmla="*/ 2777 h 2778"/>
                <a:gd name="T38" fmla="*/ 996 w 2977"/>
                <a:gd name="T39" fmla="*/ 2199 h 2778"/>
                <a:gd name="T40" fmla="*/ 1309 w 2977"/>
                <a:gd name="T41" fmla="*/ 2222 h 2778"/>
                <a:gd name="T42" fmla="*/ 1829 w 2977"/>
                <a:gd name="T43" fmla="*/ 1817 h 2778"/>
                <a:gd name="T44" fmla="*/ 892 w 2977"/>
                <a:gd name="T45" fmla="*/ 1215 h 2778"/>
                <a:gd name="T46" fmla="*/ 1042 w 2977"/>
                <a:gd name="T47" fmla="*/ 995 h 2778"/>
                <a:gd name="T48" fmla="*/ 1077 w 2977"/>
                <a:gd name="T49" fmla="*/ 961 h 2778"/>
                <a:gd name="T50" fmla="*/ 1042 w 2977"/>
                <a:gd name="T51" fmla="*/ 706 h 2778"/>
                <a:gd name="T52" fmla="*/ 1089 w 2977"/>
                <a:gd name="T53" fmla="*/ 579 h 2778"/>
                <a:gd name="T54" fmla="*/ 950 w 2977"/>
                <a:gd name="T55" fmla="*/ 428 h 2778"/>
                <a:gd name="T56" fmla="*/ 429 w 2977"/>
                <a:gd name="T57" fmla="*/ 775 h 2778"/>
                <a:gd name="T58" fmla="*/ 625 w 2977"/>
                <a:gd name="T59" fmla="*/ 1088 h 2778"/>
                <a:gd name="T60" fmla="*/ 1679 w 2977"/>
                <a:gd name="T61" fmla="*/ 671 h 2778"/>
                <a:gd name="T62" fmla="*/ 1853 w 2977"/>
                <a:gd name="T63" fmla="*/ 544 h 2778"/>
                <a:gd name="T64" fmla="*/ 2015 w 2977"/>
                <a:gd name="T65" fmla="*/ 671 h 2778"/>
                <a:gd name="T66" fmla="*/ 2038 w 2977"/>
                <a:gd name="T67" fmla="*/ 602 h 2778"/>
                <a:gd name="T68" fmla="*/ 2038 w 2977"/>
                <a:gd name="T69" fmla="*/ 347 h 2778"/>
                <a:gd name="T70" fmla="*/ 2015 w 2977"/>
                <a:gd name="T71" fmla="*/ 289 h 2778"/>
                <a:gd name="T72" fmla="*/ 1853 w 2977"/>
                <a:gd name="T73" fmla="*/ 416 h 2778"/>
                <a:gd name="T74" fmla="*/ 1679 w 2977"/>
                <a:gd name="T75" fmla="*/ 289 h 2778"/>
                <a:gd name="T76" fmla="*/ 1656 w 2977"/>
                <a:gd name="T77" fmla="*/ 347 h 2778"/>
                <a:gd name="T78" fmla="*/ 1656 w 2977"/>
                <a:gd name="T79" fmla="*/ 602 h 2778"/>
                <a:gd name="T80" fmla="*/ 2929 w 2977"/>
                <a:gd name="T81" fmla="*/ 0 h 2778"/>
                <a:gd name="T82" fmla="*/ 707 w 2977"/>
                <a:gd name="T83" fmla="*/ 46 h 2778"/>
                <a:gd name="T84" fmla="*/ 753 w 2977"/>
                <a:gd name="T85" fmla="*/ 359 h 2778"/>
                <a:gd name="T86" fmla="*/ 799 w 2977"/>
                <a:gd name="T87" fmla="*/ 92 h 2778"/>
                <a:gd name="T88" fmla="*/ 2883 w 2977"/>
                <a:gd name="T89" fmla="*/ 1991 h 2778"/>
                <a:gd name="T90" fmla="*/ 1702 w 2977"/>
                <a:gd name="T91" fmla="*/ 2083 h 2778"/>
                <a:gd name="T92" fmla="*/ 2976 w 2977"/>
                <a:gd name="T93" fmla="*/ 2037 h 2778"/>
                <a:gd name="T94" fmla="*/ 2929 w 2977"/>
                <a:gd name="T95" fmla="*/ 0 h 2778"/>
                <a:gd name="T96" fmla="*/ 1540 w 2977"/>
                <a:gd name="T97" fmla="*/ 1343 h 2778"/>
                <a:gd name="T98" fmla="*/ 1540 w 2977"/>
                <a:gd name="T99" fmla="*/ 879 h 2778"/>
                <a:gd name="T100" fmla="*/ 1679 w 2977"/>
                <a:gd name="T101" fmla="*/ 1111 h 2778"/>
                <a:gd name="T102" fmla="*/ 1401 w 2977"/>
                <a:gd name="T103" fmla="*/ 1111 h 2778"/>
                <a:gd name="T104" fmla="*/ 1679 w 2977"/>
                <a:gd name="T105" fmla="*/ 1111 h 2778"/>
                <a:gd name="T106" fmla="*/ 2663 w 2977"/>
                <a:gd name="T107" fmla="*/ 926 h 2778"/>
                <a:gd name="T108" fmla="*/ 2501 w 2977"/>
                <a:gd name="T109" fmla="*/ 1042 h 2778"/>
                <a:gd name="T110" fmla="*/ 2327 w 2977"/>
                <a:gd name="T111" fmla="*/ 926 h 2778"/>
                <a:gd name="T112" fmla="*/ 2304 w 2977"/>
                <a:gd name="T113" fmla="*/ 984 h 2778"/>
                <a:gd name="T114" fmla="*/ 2304 w 2977"/>
                <a:gd name="T115" fmla="*/ 1238 h 2778"/>
                <a:gd name="T116" fmla="*/ 2327 w 2977"/>
                <a:gd name="T117" fmla="*/ 1296 h 2778"/>
                <a:gd name="T118" fmla="*/ 2501 w 2977"/>
                <a:gd name="T119" fmla="*/ 1181 h 2778"/>
                <a:gd name="T120" fmla="*/ 2663 w 2977"/>
                <a:gd name="T121" fmla="*/ 1296 h 2778"/>
                <a:gd name="T122" fmla="*/ 2686 w 2977"/>
                <a:gd name="T123" fmla="*/ 1238 h 2778"/>
                <a:gd name="T124" fmla="*/ 2686 w 2977"/>
                <a:gd name="T125" fmla="*/ 984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7" h="2778">
                  <a:moveTo>
                    <a:pt x="1853" y="926"/>
                  </a:moveTo>
                  <a:cubicBezTo>
                    <a:pt x="1829" y="937"/>
                    <a:pt x="1806" y="961"/>
                    <a:pt x="1818" y="984"/>
                  </a:cubicBezTo>
                  <a:cubicBezTo>
                    <a:pt x="1829" y="1007"/>
                    <a:pt x="1841" y="1018"/>
                    <a:pt x="1864" y="1018"/>
                  </a:cubicBezTo>
                  <a:lnTo>
                    <a:pt x="1876" y="1018"/>
                  </a:lnTo>
                  <a:cubicBezTo>
                    <a:pt x="1899" y="1007"/>
                    <a:pt x="2246" y="868"/>
                    <a:pt x="2605" y="440"/>
                  </a:cubicBezTo>
                  <a:cubicBezTo>
                    <a:pt x="2605" y="567"/>
                    <a:pt x="2605" y="567"/>
                    <a:pt x="2605" y="567"/>
                  </a:cubicBezTo>
                  <a:cubicBezTo>
                    <a:pt x="2605" y="590"/>
                    <a:pt x="2617" y="602"/>
                    <a:pt x="2640" y="602"/>
                  </a:cubicBezTo>
                  <a:cubicBezTo>
                    <a:pt x="2663" y="602"/>
                    <a:pt x="2663" y="602"/>
                    <a:pt x="2663" y="602"/>
                  </a:cubicBezTo>
                  <a:cubicBezTo>
                    <a:pt x="2686" y="602"/>
                    <a:pt x="2698" y="590"/>
                    <a:pt x="2698" y="567"/>
                  </a:cubicBezTo>
                  <a:cubicBezTo>
                    <a:pt x="2698" y="277"/>
                    <a:pt x="2698" y="277"/>
                    <a:pt x="2698" y="277"/>
                  </a:cubicBezTo>
                  <a:cubicBezTo>
                    <a:pt x="2409" y="277"/>
                    <a:pt x="2409" y="277"/>
                    <a:pt x="2409" y="277"/>
                  </a:cubicBezTo>
                  <a:cubicBezTo>
                    <a:pt x="2385" y="277"/>
                    <a:pt x="2374" y="289"/>
                    <a:pt x="2374" y="312"/>
                  </a:cubicBezTo>
                  <a:cubicBezTo>
                    <a:pt x="2374" y="335"/>
                    <a:pt x="2374" y="335"/>
                    <a:pt x="2374" y="335"/>
                  </a:cubicBezTo>
                  <a:cubicBezTo>
                    <a:pt x="2374" y="359"/>
                    <a:pt x="2385" y="370"/>
                    <a:pt x="2409" y="370"/>
                  </a:cubicBezTo>
                  <a:cubicBezTo>
                    <a:pt x="2547" y="370"/>
                    <a:pt x="2547" y="370"/>
                    <a:pt x="2547" y="370"/>
                  </a:cubicBezTo>
                  <a:cubicBezTo>
                    <a:pt x="2200" y="787"/>
                    <a:pt x="1853" y="926"/>
                    <a:pt x="1853" y="926"/>
                  </a:cubicBezTo>
                  <a:close/>
                  <a:moveTo>
                    <a:pt x="1829" y="1817"/>
                  </a:moveTo>
                  <a:cubicBezTo>
                    <a:pt x="1992" y="1806"/>
                    <a:pt x="1992" y="1806"/>
                    <a:pt x="1992" y="1806"/>
                  </a:cubicBezTo>
                  <a:cubicBezTo>
                    <a:pt x="2003" y="1806"/>
                    <a:pt x="2003" y="1806"/>
                    <a:pt x="2015" y="1794"/>
                  </a:cubicBezTo>
                  <a:cubicBezTo>
                    <a:pt x="2096" y="1736"/>
                    <a:pt x="2096" y="1736"/>
                    <a:pt x="2096" y="1736"/>
                  </a:cubicBezTo>
                  <a:cubicBezTo>
                    <a:pt x="2119" y="1724"/>
                    <a:pt x="2131" y="1690"/>
                    <a:pt x="2107" y="1667"/>
                  </a:cubicBezTo>
                  <a:cubicBezTo>
                    <a:pt x="2073" y="1609"/>
                    <a:pt x="2073" y="1609"/>
                    <a:pt x="2073" y="1609"/>
                  </a:cubicBezTo>
                  <a:cubicBezTo>
                    <a:pt x="2212" y="1481"/>
                    <a:pt x="2212" y="1481"/>
                    <a:pt x="2212" y="1481"/>
                  </a:cubicBezTo>
                  <a:cubicBezTo>
                    <a:pt x="2223" y="1458"/>
                    <a:pt x="2235" y="1447"/>
                    <a:pt x="2223" y="1424"/>
                  </a:cubicBezTo>
                  <a:cubicBezTo>
                    <a:pt x="2223" y="1400"/>
                    <a:pt x="2223" y="1400"/>
                    <a:pt x="2223" y="1400"/>
                  </a:cubicBezTo>
                  <a:cubicBezTo>
                    <a:pt x="2015" y="1539"/>
                    <a:pt x="2015" y="1539"/>
                    <a:pt x="2015" y="1539"/>
                  </a:cubicBezTo>
                  <a:cubicBezTo>
                    <a:pt x="1992" y="1539"/>
                    <a:pt x="1980" y="1551"/>
                    <a:pt x="1968" y="1551"/>
                  </a:cubicBezTo>
                  <a:cubicBezTo>
                    <a:pt x="1760" y="1690"/>
                    <a:pt x="1760" y="1690"/>
                    <a:pt x="1760" y="1690"/>
                  </a:cubicBezTo>
                  <a:cubicBezTo>
                    <a:pt x="1749" y="1667"/>
                    <a:pt x="1749" y="1667"/>
                    <a:pt x="1749" y="1667"/>
                  </a:cubicBezTo>
                  <a:cubicBezTo>
                    <a:pt x="1286" y="1863"/>
                    <a:pt x="1286" y="1863"/>
                    <a:pt x="1286" y="1863"/>
                  </a:cubicBezTo>
                  <a:cubicBezTo>
                    <a:pt x="961" y="1678"/>
                    <a:pt x="961" y="1678"/>
                    <a:pt x="961" y="1678"/>
                  </a:cubicBezTo>
                  <a:cubicBezTo>
                    <a:pt x="903" y="1481"/>
                    <a:pt x="741" y="1331"/>
                    <a:pt x="475" y="1204"/>
                  </a:cubicBezTo>
                  <a:cubicBezTo>
                    <a:pt x="417" y="1308"/>
                    <a:pt x="417" y="1308"/>
                    <a:pt x="417" y="1308"/>
                  </a:cubicBezTo>
                  <a:cubicBezTo>
                    <a:pt x="382" y="1331"/>
                    <a:pt x="359" y="1354"/>
                    <a:pt x="325" y="1377"/>
                  </a:cubicBezTo>
                  <a:cubicBezTo>
                    <a:pt x="255" y="1435"/>
                    <a:pt x="197" y="1505"/>
                    <a:pt x="174" y="1586"/>
                  </a:cubicBezTo>
                  <a:cubicBezTo>
                    <a:pt x="23" y="2118"/>
                    <a:pt x="23" y="2118"/>
                    <a:pt x="23" y="2118"/>
                  </a:cubicBezTo>
                  <a:cubicBezTo>
                    <a:pt x="0" y="2176"/>
                    <a:pt x="12" y="2233"/>
                    <a:pt x="35" y="2279"/>
                  </a:cubicBezTo>
                  <a:cubicBezTo>
                    <a:pt x="313" y="2777"/>
                    <a:pt x="313" y="2777"/>
                    <a:pt x="313" y="2777"/>
                  </a:cubicBezTo>
                  <a:cubicBezTo>
                    <a:pt x="984" y="2777"/>
                    <a:pt x="984" y="2777"/>
                    <a:pt x="984" y="2777"/>
                  </a:cubicBezTo>
                  <a:cubicBezTo>
                    <a:pt x="996" y="2199"/>
                    <a:pt x="996" y="2199"/>
                    <a:pt x="996" y="2199"/>
                  </a:cubicBezTo>
                  <a:cubicBezTo>
                    <a:pt x="1239" y="2233"/>
                    <a:pt x="1239" y="2233"/>
                    <a:pt x="1239" y="2233"/>
                  </a:cubicBezTo>
                  <a:cubicBezTo>
                    <a:pt x="1262" y="2233"/>
                    <a:pt x="1286" y="2233"/>
                    <a:pt x="1309" y="2222"/>
                  </a:cubicBezTo>
                  <a:cubicBezTo>
                    <a:pt x="1864" y="1875"/>
                    <a:pt x="1864" y="1875"/>
                    <a:pt x="1864" y="1875"/>
                  </a:cubicBezTo>
                  <a:lnTo>
                    <a:pt x="1829" y="1817"/>
                  </a:lnTo>
                  <a:close/>
                  <a:moveTo>
                    <a:pt x="625" y="1088"/>
                  </a:moveTo>
                  <a:cubicBezTo>
                    <a:pt x="684" y="1204"/>
                    <a:pt x="811" y="1204"/>
                    <a:pt x="892" y="1215"/>
                  </a:cubicBezTo>
                  <a:cubicBezTo>
                    <a:pt x="938" y="1215"/>
                    <a:pt x="984" y="1204"/>
                    <a:pt x="996" y="1146"/>
                  </a:cubicBezTo>
                  <a:cubicBezTo>
                    <a:pt x="1008" y="1099"/>
                    <a:pt x="1042" y="995"/>
                    <a:pt x="1042" y="995"/>
                  </a:cubicBezTo>
                  <a:cubicBezTo>
                    <a:pt x="1066" y="995"/>
                    <a:pt x="1077" y="995"/>
                    <a:pt x="1077" y="984"/>
                  </a:cubicBezTo>
                  <a:cubicBezTo>
                    <a:pt x="1089" y="972"/>
                    <a:pt x="1089" y="972"/>
                    <a:pt x="1077" y="961"/>
                  </a:cubicBezTo>
                  <a:cubicBezTo>
                    <a:pt x="1077" y="961"/>
                    <a:pt x="1031" y="833"/>
                    <a:pt x="1031" y="822"/>
                  </a:cubicBezTo>
                  <a:cubicBezTo>
                    <a:pt x="1031" y="798"/>
                    <a:pt x="1054" y="775"/>
                    <a:pt x="1042" y="706"/>
                  </a:cubicBezTo>
                  <a:cubicBezTo>
                    <a:pt x="1042" y="694"/>
                    <a:pt x="1042" y="671"/>
                    <a:pt x="1042" y="659"/>
                  </a:cubicBezTo>
                  <a:cubicBezTo>
                    <a:pt x="1077" y="636"/>
                    <a:pt x="1089" y="602"/>
                    <a:pt x="1089" y="579"/>
                  </a:cubicBezTo>
                  <a:cubicBezTo>
                    <a:pt x="1089" y="544"/>
                    <a:pt x="1066" y="509"/>
                    <a:pt x="1031" y="486"/>
                  </a:cubicBezTo>
                  <a:cubicBezTo>
                    <a:pt x="950" y="428"/>
                    <a:pt x="950" y="428"/>
                    <a:pt x="950" y="428"/>
                  </a:cubicBezTo>
                  <a:cubicBezTo>
                    <a:pt x="927" y="474"/>
                    <a:pt x="927" y="474"/>
                    <a:pt x="927" y="474"/>
                  </a:cubicBezTo>
                  <a:cubicBezTo>
                    <a:pt x="660" y="393"/>
                    <a:pt x="429" y="509"/>
                    <a:pt x="429" y="775"/>
                  </a:cubicBezTo>
                  <a:cubicBezTo>
                    <a:pt x="429" y="891"/>
                    <a:pt x="556" y="1065"/>
                    <a:pt x="556" y="1065"/>
                  </a:cubicBezTo>
                  <a:lnTo>
                    <a:pt x="625" y="1088"/>
                  </a:lnTo>
                  <a:close/>
                  <a:moveTo>
                    <a:pt x="1656" y="648"/>
                  </a:moveTo>
                  <a:cubicBezTo>
                    <a:pt x="1679" y="671"/>
                    <a:pt x="1679" y="671"/>
                    <a:pt x="1679" y="671"/>
                  </a:cubicBezTo>
                  <a:cubicBezTo>
                    <a:pt x="1691" y="683"/>
                    <a:pt x="1714" y="683"/>
                    <a:pt x="1725" y="671"/>
                  </a:cubicBezTo>
                  <a:cubicBezTo>
                    <a:pt x="1853" y="544"/>
                    <a:pt x="1853" y="544"/>
                    <a:pt x="1853" y="544"/>
                  </a:cubicBezTo>
                  <a:cubicBezTo>
                    <a:pt x="1980" y="671"/>
                    <a:pt x="1980" y="671"/>
                    <a:pt x="1980" y="671"/>
                  </a:cubicBezTo>
                  <a:cubicBezTo>
                    <a:pt x="1992" y="683"/>
                    <a:pt x="2003" y="683"/>
                    <a:pt x="2015" y="671"/>
                  </a:cubicBezTo>
                  <a:cubicBezTo>
                    <a:pt x="2038" y="648"/>
                    <a:pt x="2038" y="648"/>
                    <a:pt x="2038" y="648"/>
                  </a:cubicBezTo>
                  <a:cubicBezTo>
                    <a:pt x="2050" y="636"/>
                    <a:pt x="2050" y="613"/>
                    <a:pt x="2038" y="602"/>
                  </a:cubicBezTo>
                  <a:cubicBezTo>
                    <a:pt x="1911" y="474"/>
                    <a:pt x="1911" y="474"/>
                    <a:pt x="1911" y="474"/>
                  </a:cubicBezTo>
                  <a:cubicBezTo>
                    <a:pt x="2038" y="347"/>
                    <a:pt x="2038" y="347"/>
                    <a:pt x="2038" y="347"/>
                  </a:cubicBezTo>
                  <a:cubicBezTo>
                    <a:pt x="2050" y="335"/>
                    <a:pt x="2050" y="324"/>
                    <a:pt x="2038" y="312"/>
                  </a:cubicBezTo>
                  <a:cubicBezTo>
                    <a:pt x="2015" y="289"/>
                    <a:pt x="2015" y="289"/>
                    <a:pt x="2015" y="289"/>
                  </a:cubicBezTo>
                  <a:cubicBezTo>
                    <a:pt x="2003" y="277"/>
                    <a:pt x="1992" y="277"/>
                    <a:pt x="1980" y="289"/>
                  </a:cubicBezTo>
                  <a:cubicBezTo>
                    <a:pt x="1853" y="416"/>
                    <a:pt x="1853" y="416"/>
                    <a:pt x="1853" y="416"/>
                  </a:cubicBezTo>
                  <a:cubicBezTo>
                    <a:pt x="1725" y="289"/>
                    <a:pt x="1725" y="289"/>
                    <a:pt x="1725" y="289"/>
                  </a:cubicBezTo>
                  <a:cubicBezTo>
                    <a:pt x="1714" y="277"/>
                    <a:pt x="1691" y="277"/>
                    <a:pt x="1679" y="289"/>
                  </a:cubicBezTo>
                  <a:cubicBezTo>
                    <a:pt x="1656" y="312"/>
                    <a:pt x="1656" y="312"/>
                    <a:pt x="1656" y="312"/>
                  </a:cubicBezTo>
                  <a:cubicBezTo>
                    <a:pt x="1644" y="324"/>
                    <a:pt x="1644" y="335"/>
                    <a:pt x="1656" y="347"/>
                  </a:cubicBezTo>
                  <a:cubicBezTo>
                    <a:pt x="1783" y="474"/>
                    <a:pt x="1783" y="474"/>
                    <a:pt x="1783" y="474"/>
                  </a:cubicBezTo>
                  <a:cubicBezTo>
                    <a:pt x="1656" y="602"/>
                    <a:pt x="1656" y="602"/>
                    <a:pt x="1656" y="602"/>
                  </a:cubicBezTo>
                  <a:cubicBezTo>
                    <a:pt x="1644" y="613"/>
                    <a:pt x="1644" y="636"/>
                    <a:pt x="1656" y="648"/>
                  </a:cubicBezTo>
                  <a:close/>
                  <a:moveTo>
                    <a:pt x="2929" y="0"/>
                  </a:moveTo>
                  <a:cubicBezTo>
                    <a:pt x="753" y="0"/>
                    <a:pt x="753" y="0"/>
                    <a:pt x="753" y="0"/>
                  </a:cubicBezTo>
                  <a:cubicBezTo>
                    <a:pt x="730" y="0"/>
                    <a:pt x="707" y="23"/>
                    <a:pt x="707" y="46"/>
                  </a:cubicBezTo>
                  <a:cubicBezTo>
                    <a:pt x="707" y="359"/>
                    <a:pt x="707" y="359"/>
                    <a:pt x="707" y="359"/>
                  </a:cubicBezTo>
                  <a:cubicBezTo>
                    <a:pt x="718" y="359"/>
                    <a:pt x="741" y="359"/>
                    <a:pt x="753" y="359"/>
                  </a:cubicBezTo>
                  <a:cubicBezTo>
                    <a:pt x="776" y="359"/>
                    <a:pt x="788" y="359"/>
                    <a:pt x="799" y="359"/>
                  </a:cubicBezTo>
                  <a:cubicBezTo>
                    <a:pt x="799" y="92"/>
                    <a:pt x="799" y="92"/>
                    <a:pt x="799" y="92"/>
                  </a:cubicBezTo>
                  <a:cubicBezTo>
                    <a:pt x="2883" y="92"/>
                    <a:pt x="2883" y="92"/>
                    <a:pt x="2883" y="92"/>
                  </a:cubicBezTo>
                  <a:cubicBezTo>
                    <a:pt x="2883" y="1991"/>
                    <a:pt x="2883" y="1991"/>
                    <a:pt x="2883" y="1991"/>
                  </a:cubicBezTo>
                  <a:cubicBezTo>
                    <a:pt x="1841" y="1991"/>
                    <a:pt x="1841" y="1991"/>
                    <a:pt x="1841" y="1991"/>
                  </a:cubicBezTo>
                  <a:cubicBezTo>
                    <a:pt x="1702" y="2083"/>
                    <a:pt x="1702" y="2083"/>
                    <a:pt x="1702" y="2083"/>
                  </a:cubicBezTo>
                  <a:cubicBezTo>
                    <a:pt x="2929" y="2083"/>
                    <a:pt x="2929" y="2083"/>
                    <a:pt x="2929" y="2083"/>
                  </a:cubicBezTo>
                  <a:cubicBezTo>
                    <a:pt x="2953" y="2083"/>
                    <a:pt x="2976" y="2060"/>
                    <a:pt x="2976" y="2037"/>
                  </a:cubicBezTo>
                  <a:cubicBezTo>
                    <a:pt x="2976" y="46"/>
                    <a:pt x="2976" y="46"/>
                    <a:pt x="2976" y="46"/>
                  </a:cubicBezTo>
                  <a:cubicBezTo>
                    <a:pt x="2976" y="23"/>
                    <a:pt x="2953" y="0"/>
                    <a:pt x="2929" y="0"/>
                  </a:cubicBezTo>
                  <a:close/>
                  <a:moveTo>
                    <a:pt x="1309" y="1111"/>
                  </a:moveTo>
                  <a:cubicBezTo>
                    <a:pt x="1309" y="1238"/>
                    <a:pt x="1413" y="1343"/>
                    <a:pt x="1540" y="1343"/>
                  </a:cubicBezTo>
                  <a:cubicBezTo>
                    <a:pt x="1668" y="1343"/>
                    <a:pt x="1772" y="1238"/>
                    <a:pt x="1772" y="1111"/>
                  </a:cubicBezTo>
                  <a:cubicBezTo>
                    <a:pt x="1772" y="984"/>
                    <a:pt x="1668" y="879"/>
                    <a:pt x="1540" y="879"/>
                  </a:cubicBezTo>
                  <a:cubicBezTo>
                    <a:pt x="1413" y="879"/>
                    <a:pt x="1309" y="984"/>
                    <a:pt x="1309" y="1111"/>
                  </a:cubicBezTo>
                  <a:close/>
                  <a:moveTo>
                    <a:pt x="1679" y="1111"/>
                  </a:moveTo>
                  <a:cubicBezTo>
                    <a:pt x="1679" y="1192"/>
                    <a:pt x="1621" y="1250"/>
                    <a:pt x="1540" y="1250"/>
                  </a:cubicBezTo>
                  <a:cubicBezTo>
                    <a:pt x="1459" y="1250"/>
                    <a:pt x="1401" y="1192"/>
                    <a:pt x="1401" y="1111"/>
                  </a:cubicBezTo>
                  <a:cubicBezTo>
                    <a:pt x="1401" y="1030"/>
                    <a:pt x="1459" y="972"/>
                    <a:pt x="1540" y="972"/>
                  </a:cubicBezTo>
                  <a:cubicBezTo>
                    <a:pt x="1621" y="972"/>
                    <a:pt x="1679" y="1030"/>
                    <a:pt x="1679" y="1111"/>
                  </a:cubicBezTo>
                  <a:close/>
                  <a:moveTo>
                    <a:pt x="2686" y="937"/>
                  </a:moveTo>
                  <a:cubicBezTo>
                    <a:pt x="2663" y="926"/>
                    <a:pt x="2663" y="926"/>
                    <a:pt x="2663" y="926"/>
                  </a:cubicBezTo>
                  <a:cubicBezTo>
                    <a:pt x="2652" y="903"/>
                    <a:pt x="2640" y="903"/>
                    <a:pt x="2629" y="926"/>
                  </a:cubicBezTo>
                  <a:cubicBezTo>
                    <a:pt x="2501" y="1042"/>
                    <a:pt x="2501" y="1042"/>
                    <a:pt x="2501" y="1042"/>
                  </a:cubicBezTo>
                  <a:cubicBezTo>
                    <a:pt x="2374" y="926"/>
                    <a:pt x="2374" y="926"/>
                    <a:pt x="2374" y="926"/>
                  </a:cubicBezTo>
                  <a:cubicBezTo>
                    <a:pt x="2362" y="903"/>
                    <a:pt x="2339" y="903"/>
                    <a:pt x="2327" y="926"/>
                  </a:cubicBezTo>
                  <a:cubicBezTo>
                    <a:pt x="2304" y="937"/>
                    <a:pt x="2304" y="937"/>
                    <a:pt x="2304" y="937"/>
                  </a:cubicBezTo>
                  <a:cubicBezTo>
                    <a:pt x="2293" y="949"/>
                    <a:pt x="2293" y="972"/>
                    <a:pt x="2304" y="984"/>
                  </a:cubicBezTo>
                  <a:cubicBezTo>
                    <a:pt x="2431" y="1111"/>
                    <a:pt x="2431" y="1111"/>
                    <a:pt x="2431" y="1111"/>
                  </a:cubicBezTo>
                  <a:cubicBezTo>
                    <a:pt x="2304" y="1238"/>
                    <a:pt x="2304" y="1238"/>
                    <a:pt x="2304" y="1238"/>
                  </a:cubicBezTo>
                  <a:cubicBezTo>
                    <a:pt x="2293" y="1250"/>
                    <a:pt x="2293" y="1273"/>
                    <a:pt x="2304" y="1285"/>
                  </a:cubicBezTo>
                  <a:cubicBezTo>
                    <a:pt x="2327" y="1296"/>
                    <a:pt x="2327" y="1296"/>
                    <a:pt x="2327" y="1296"/>
                  </a:cubicBezTo>
                  <a:cubicBezTo>
                    <a:pt x="2339" y="1320"/>
                    <a:pt x="2362" y="1320"/>
                    <a:pt x="2374" y="1296"/>
                  </a:cubicBezTo>
                  <a:cubicBezTo>
                    <a:pt x="2501" y="1181"/>
                    <a:pt x="2501" y="1181"/>
                    <a:pt x="2501" y="1181"/>
                  </a:cubicBezTo>
                  <a:cubicBezTo>
                    <a:pt x="2629" y="1296"/>
                    <a:pt x="2629" y="1296"/>
                    <a:pt x="2629" y="1296"/>
                  </a:cubicBezTo>
                  <a:cubicBezTo>
                    <a:pt x="2640" y="1320"/>
                    <a:pt x="2652" y="1320"/>
                    <a:pt x="2663" y="1296"/>
                  </a:cubicBezTo>
                  <a:cubicBezTo>
                    <a:pt x="2686" y="1285"/>
                    <a:pt x="2686" y="1285"/>
                    <a:pt x="2686" y="1285"/>
                  </a:cubicBezTo>
                  <a:cubicBezTo>
                    <a:pt x="2698" y="1273"/>
                    <a:pt x="2698" y="1250"/>
                    <a:pt x="2686" y="1238"/>
                  </a:cubicBezTo>
                  <a:cubicBezTo>
                    <a:pt x="2559" y="1111"/>
                    <a:pt x="2559" y="1111"/>
                    <a:pt x="2559" y="1111"/>
                  </a:cubicBezTo>
                  <a:cubicBezTo>
                    <a:pt x="2686" y="984"/>
                    <a:pt x="2686" y="984"/>
                    <a:pt x="2686" y="984"/>
                  </a:cubicBezTo>
                  <a:cubicBezTo>
                    <a:pt x="2698" y="972"/>
                    <a:pt x="2698" y="949"/>
                    <a:pt x="2686" y="937"/>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2" name="Group 21">
            <a:extLst>
              <a:ext uri="{FF2B5EF4-FFF2-40B4-BE49-F238E27FC236}">
                <a16:creationId xmlns:a16="http://schemas.microsoft.com/office/drawing/2014/main" id="{E35AF265-9A16-3F44-A401-78433DEBDEFE}"/>
              </a:ext>
            </a:extLst>
          </p:cNvPr>
          <p:cNvGrpSpPr/>
          <p:nvPr/>
        </p:nvGrpSpPr>
        <p:grpSpPr>
          <a:xfrm>
            <a:off x="9939690" y="1476699"/>
            <a:ext cx="1005993" cy="847661"/>
            <a:chOff x="8539061" y="1447260"/>
            <a:chExt cx="1519336" cy="1105537"/>
          </a:xfrm>
        </p:grpSpPr>
        <p:pic>
          <p:nvPicPr>
            <p:cNvPr id="20" name="Picture Placeholder 23">
              <a:extLst>
                <a:ext uri="{FF2B5EF4-FFF2-40B4-BE49-F238E27FC236}">
                  <a16:creationId xmlns:a16="http://schemas.microsoft.com/office/drawing/2014/main" id="{45DF8FF7-FCAC-5D4E-8D46-8AFF6736450B}"/>
                </a:ext>
              </a:extLst>
            </p:cNvPr>
            <p:cNvPicPr>
              <a:picLocks noChangeAspect="1"/>
            </p:cNvPicPr>
            <p:nvPr/>
          </p:nvPicPr>
          <p:blipFill>
            <a:blip r:embed="rId4" cstate="print">
              <a:extLst>
                <a:ext uri="{28A0092B-C50C-407E-A947-70E740481C1C}">
                  <a14:useLocalDpi xmlns:a14="http://schemas.microsoft.com/office/drawing/2010/main" val="0"/>
                </a:ext>
              </a:extLst>
            </a:blip>
            <a:srcRect l="58" r="58"/>
            <a:stretch>
              <a:fillRect/>
            </a:stretch>
          </p:blipFill>
          <p:spPr>
            <a:xfrm>
              <a:off x="8539061" y="1447260"/>
              <a:ext cx="1208392" cy="1105537"/>
            </a:xfrm>
            <a:prstGeom prst="rect">
              <a:avLst/>
            </a:prstGeom>
          </p:spPr>
        </p:pic>
        <p:sp>
          <p:nvSpPr>
            <p:cNvPr id="21" name="Freeform 6">
              <a:extLst>
                <a:ext uri="{FF2B5EF4-FFF2-40B4-BE49-F238E27FC236}">
                  <a16:creationId xmlns:a16="http://schemas.microsoft.com/office/drawing/2014/main" id="{EBDAB15D-2BBE-1845-B817-50506CB3777D}"/>
                </a:ext>
              </a:extLst>
            </p:cNvPr>
            <p:cNvSpPr>
              <a:spLocks noChangeAspect="1" noChangeArrowheads="1"/>
            </p:cNvSpPr>
            <p:nvPr/>
          </p:nvSpPr>
          <p:spPr bwMode="auto">
            <a:xfrm>
              <a:off x="9252802" y="1954794"/>
              <a:ext cx="805595" cy="564272"/>
            </a:xfrm>
            <a:custGeom>
              <a:avLst/>
              <a:gdLst>
                <a:gd name="T0" fmla="*/ 5062 w 8032"/>
                <a:gd name="T1" fmla="*/ 625 h 6157"/>
                <a:gd name="T2" fmla="*/ 1625 w 8032"/>
                <a:gd name="T3" fmla="*/ 1250 h 6157"/>
                <a:gd name="T4" fmla="*/ 2938 w 8032"/>
                <a:gd name="T5" fmla="*/ 5999 h 6157"/>
                <a:gd name="T6" fmla="*/ 5093 w 8032"/>
                <a:gd name="T7" fmla="*/ 3125 h 6157"/>
                <a:gd name="T8" fmla="*/ 2938 w 8032"/>
                <a:gd name="T9" fmla="*/ 4124 h 6157"/>
                <a:gd name="T10" fmla="*/ 1657 w 8032"/>
                <a:gd name="T11" fmla="*/ 1625 h 6157"/>
                <a:gd name="T12" fmla="*/ 2032 w 8032"/>
                <a:gd name="T13" fmla="*/ 1344 h 6157"/>
                <a:gd name="T14" fmla="*/ 4562 w 8032"/>
                <a:gd name="T15" fmla="*/ 1125 h 6157"/>
                <a:gd name="T16" fmla="*/ 6124 w 8032"/>
                <a:gd name="T17" fmla="*/ 1907 h 6157"/>
                <a:gd name="T18" fmla="*/ 7624 w 8032"/>
                <a:gd name="T19" fmla="*/ 2969 h 6157"/>
                <a:gd name="T20" fmla="*/ 6531 w 8032"/>
                <a:gd name="T21" fmla="*/ 4499 h 6157"/>
                <a:gd name="T22" fmla="*/ 4093 w 8032"/>
                <a:gd name="T23" fmla="*/ 6031 h 6157"/>
                <a:gd name="T24" fmla="*/ 4093 w 8032"/>
                <a:gd name="T25" fmla="*/ 5874 h 6157"/>
                <a:gd name="T26" fmla="*/ 3063 w 8032"/>
                <a:gd name="T27" fmla="*/ 3249 h 6157"/>
                <a:gd name="T28" fmla="*/ 3063 w 8032"/>
                <a:gd name="T29" fmla="*/ 3249 h 6157"/>
                <a:gd name="T30" fmla="*/ 3594 w 8032"/>
                <a:gd name="T31" fmla="*/ 3843 h 6157"/>
                <a:gd name="T32" fmla="*/ 3282 w 8032"/>
                <a:gd name="T33" fmla="*/ 3406 h 6157"/>
                <a:gd name="T34" fmla="*/ 3657 w 8032"/>
                <a:gd name="T35" fmla="*/ 4624 h 6157"/>
                <a:gd name="T36" fmla="*/ 3219 w 8032"/>
                <a:gd name="T37" fmla="*/ 4906 h 6157"/>
                <a:gd name="T38" fmla="*/ 3657 w 8032"/>
                <a:gd name="T39" fmla="*/ 4624 h 6157"/>
                <a:gd name="T40" fmla="*/ 3594 w 8032"/>
                <a:gd name="T41" fmla="*/ 4406 h 6157"/>
                <a:gd name="T42" fmla="*/ 3282 w 8032"/>
                <a:gd name="T43" fmla="*/ 3968 h 6157"/>
                <a:gd name="T44" fmla="*/ 5624 w 8032"/>
                <a:gd name="T45" fmla="*/ 3249 h 6157"/>
                <a:gd name="T46" fmla="*/ 6062 w 8032"/>
                <a:gd name="T47" fmla="*/ 3906 h 6157"/>
                <a:gd name="T48" fmla="*/ 5624 w 8032"/>
                <a:gd name="T49" fmla="*/ 3249 h 6157"/>
                <a:gd name="T50" fmla="*/ 2282 w 8032"/>
                <a:gd name="T51" fmla="*/ 2157 h 6157"/>
                <a:gd name="T52" fmla="*/ 2563 w 8032"/>
                <a:gd name="T53" fmla="*/ 2344 h 6157"/>
                <a:gd name="T54" fmla="*/ 4218 w 8032"/>
                <a:gd name="T55" fmla="*/ 4624 h 6157"/>
                <a:gd name="T56" fmla="*/ 3782 w 8032"/>
                <a:gd name="T57" fmla="*/ 4906 h 6157"/>
                <a:gd name="T58" fmla="*/ 4218 w 8032"/>
                <a:gd name="T59" fmla="*/ 4624 h 6157"/>
                <a:gd name="T60" fmla="*/ 4937 w 8032"/>
                <a:gd name="T61" fmla="*/ 2469 h 6157"/>
                <a:gd name="T62" fmla="*/ 4312 w 8032"/>
                <a:gd name="T63" fmla="*/ 1532 h 6157"/>
                <a:gd name="T64" fmla="*/ 5968 w 8032"/>
                <a:gd name="T65" fmla="*/ 2000 h 6157"/>
                <a:gd name="T66" fmla="*/ 5656 w 8032"/>
                <a:gd name="T67" fmla="*/ 2219 h 6157"/>
                <a:gd name="T68" fmla="*/ 5968 w 8032"/>
                <a:gd name="T69" fmla="*/ 2000 h 6157"/>
                <a:gd name="T70" fmla="*/ 5312 w 8032"/>
                <a:gd name="T71" fmla="*/ 2907 h 6157"/>
                <a:gd name="T72" fmla="*/ 5749 w 8032"/>
                <a:gd name="T73" fmla="*/ 2625 h 6157"/>
                <a:gd name="T74" fmla="*/ 3219 w 8032"/>
                <a:gd name="T75" fmla="*/ 1969 h 6157"/>
                <a:gd name="T76" fmla="*/ 2938 w 8032"/>
                <a:gd name="T77" fmla="*/ 1532 h 6157"/>
                <a:gd name="T78" fmla="*/ 3219 w 8032"/>
                <a:gd name="T79" fmla="*/ 1969 h 6157"/>
                <a:gd name="T80" fmla="*/ 2469 w 8032"/>
                <a:gd name="T81" fmla="*/ 3687 h 6157"/>
                <a:gd name="T82" fmla="*/ 2657 w 8032"/>
                <a:gd name="T83" fmla="*/ 3968 h 6157"/>
                <a:gd name="T84" fmla="*/ 3219 w 8032"/>
                <a:gd name="T85" fmla="*/ 2688 h 6157"/>
                <a:gd name="T86" fmla="*/ 3719 w 8032"/>
                <a:gd name="T87" fmla="*/ 2344 h 6157"/>
                <a:gd name="T88" fmla="*/ 3219 w 8032"/>
                <a:gd name="T89" fmla="*/ 2688 h 6157"/>
                <a:gd name="T90" fmla="*/ 4156 w 8032"/>
                <a:gd name="T91" fmla="*/ 4406 h 6157"/>
                <a:gd name="T92" fmla="*/ 3875 w 8032"/>
                <a:gd name="T93" fmla="*/ 3968 h 6157"/>
                <a:gd name="T94" fmla="*/ 1969 w 8032"/>
                <a:gd name="T95" fmla="*/ 2688 h 6157"/>
                <a:gd name="T96" fmla="*/ 2407 w 8032"/>
                <a:gd name="T97" fmla="*/ 3343 h 6157"/>
                <a:gd name="T98" fmla="*/ 1969 w 8032"/>
                <a:gd name="T99" fmla="*/ 2688 h 6157"/>
                <a:gd name="T100" fmla="*/ 4718 w 8032"/>
                <a:gd name="T101" fmla="*/ 3843 h 6157"/>
                <a:gd name="T102" fmla="*/ 4437 w 8032"/>
                <a:gd name="T103" fmla="*/ 3406 h 6157"/>
                <a:gd name="T104" fmla="*/ 4218 w 8032"/>
                <a:gd name="T105" fmla="*/ 3468 h 6157"/>
                <a:gd name="T106" fmla="*/ 3782 w 8032"/>
                <a:gd name="T107" fmla="*/ 3781 h 6157"/>
                <a:gd name="T108" fmla="*/ 4218 w 8032"/>
                <a:gd name="T109" fmla="*/ 3468 h 6157"/>
                <a:gd name="T110" fmla="*/ 4718 w 8032"/>
                <a:gd name="T111" fmla="*/ 4406 h 6157"/>
                <a:gd name="T112" fmla="*/ 4437 w 8032"/>
                <a:gd name="T113" fmla="*/ 3968 h 6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32" h="6157">
                  <a:moveTo>
                    <a:pt x="6562" y="1625"/>
                  </a:moveTo>
                  <a:lnTo>
                    <a:pt x="6562" y="1625"/>
                  </a:lnTo>
                  <a:cubicBezTo>
                    <a:pt x="6531" y="1625"/>
                    <a:pt x="6499" y="1625"/>
                    <a:pt x="6437" y="1625"/>
                  </a:cubicBezTo>
                  <a:cubicBezTo>
                    <a:pt x="6249" y="1063"/>
                    <a:pt x="5718" y="625"/>
                    <a:pt x="5062" y="625"/>
                  </a:cubicBezTo>
                  <a:cubicBezTo>
                    <a:pt x="4906" y="625"/>
                    <a:pt x="4749" y="657"/>
                    <a:pt x="4593" y="719"/>
                  </a:cubicBezTo>
                  <a:cubicBezTo>
                    <a:pt x="4312" y="282"/>
                    <a:pt x="3813" y="0"/>
                    <a:pt x="3250" y="0"/>
                  </a:cubicBezTo>
                  <a:cubicBezTo>
                    <a:pt x="2500" y="0"/>
                    <a:pt x="1844" y="532"/>
                    <a:pt x="1688" y="1250"/>
                  </a:cubicBezTo>
                  <a:cubicBezTo>
                    <a:pt x="1657" y="1250"/>
                    <a:pt x="1657" y="1250"/>
                    <a:pt x="1625" y="1250"/>
                  </a:cubicBezTo>
                  <a:cubicBezTo>
                    <a:pt x="750" y="1250"/>
                    <a:pt x="32" y="1969"/>
                    <a:pt x="0" y="2844"/>
                  </a:cubicBezTo>
                  <a:cubicBezTo>
                    <a:pt x="0" y="3749"/>
                    <a:pt x="750" y="4499"/>
                    <a:pt x="1657" y="4499"/>
                  </a:cubicBezTo>
                  <a:cubicBezTo>
                    <a:pt x="2938" y="4499"/>
                    <a:pt x="2938" y="4499"/>
                    <a:pt x="2938" y="4499"/>
                  </a:cubicBezTo>
                  <a:cubicBezTo>
                    <a:pt x="2938" y="5999"/>
                    <a:pt x="2938" y="5999"/>
                    <a:pt x="2938" y="5999"/>
                  </a:cubicBezTo>
                  <a:cubicBezTo>
                    <a:pt x="2938" y="6062"/>
                    <a:pt x="3000" y="6156"/>
                    <a:pt x="3063" y="6156"/>
                  </a:cubicBezTo>
                  <a:cubicBezTo>
                    <a:pt x="4937" y="6156"/>
                    <a:pt x="4937" y="6156"/>
                    <a:pt x="4937" y="6156"/>
                  </a:cubicBezTo>
                  <a:cubicBezTo>
                    <a:pt x="5031" y="6156"/>
                    <a:pt x="5093" y="6062"/>
                    <a:pt x="5093" y="5999"/>
                  </a:cubicBezTo>
                  <a:cubicBezTo>
                    <a:pt x="5093" y="3125"/>
                    <a:pt x="5093" y="3125"/>
                    <a:pt x="5093" y="3125"/>
                  </a:cubicBezTo>
                  <a:cubicBezTo>
                    <a:pt x="5093" y="3032"/>
                    <a:pt x="5031" y="2969"/>
                    <a:pt x="4937" y="2969"/>
                  </a:cubicBezTo>
                  <a:cubicBezTo>
                    <a:pt x="3063" y="2969"/>
                    <a:pt x="3063" y="2969"/>
                    <a:pt x="3063" y="2969"/>
                  </a:cubicBezTo>
                  <a:cubicBezTo>
                    <a:pt x="3000" y="2969"/>
                    <a:pt x="2938" y="3032"/>
                    <a:pt x="2938" y="3125"/>
                  </a:cubicBezTo>
                  <a:cubicBezTo>
                    <a:pt x="2938" y="4124"/>
                    <a:pt x="2938" y="4124"/>
                    <a:pt x="2938" y="4124"/>
                  </a:cubicBezTo>
                  <a:cubicBezTo>
                    <a:pt x="1657" y="4124"/>
                    <a:pt x="1657" y="4124"/>
                    <a:pt x="1657" y="4124"/>
                  </a:cubicBezTo>
                  <a:cubicBezTo>
                    <a:pt x="969" y="4124"/>
                    <a:pt x="407" y="3593"/>
                    <a:pt x="375" y="2907"/>
                  </a:cubicBezTo>
                  <a:cubicBezTo>
                    <a:pt x="375" y="2219"/>
                    <a:pt x="938" y="1625"/>
                    <a:pt x="1625" y="1625"/>
                  </a:cubicBezTo>
                  <a:cubicBezTo>
                    <a:pt x="1657" y="1625"/>
                    <a:pt x="1657" y="1625"/>
                    <a:pt x="1657" y="1625"/>
                  </a:cubicBezTo>
                  <a:lnTo>
                    <a:pt x="1657" y="1625"/>
                  </a:lnTo>
                  <a:cubicBezTo>
                    <a:pt x="1844" y="1625"/>
                    <a:pt x="1844" y="1625"/>
                    <a:pt x="1844" y="1625"/>
                  </a:cubicBezTo>
                  <a:cubicBezTo>
                    <a:pt x="1907" y="1625"/>
                    <a:pt x="2000" y="1594"/>
                    <a:pt x="2000" y="1500"/>
                  </a:cubicBezTo>
                  <a:cubicBezTo>
                    <a:pt x="2032" y="1344"/>
                    <a:pt x="2032" y="1344"/>
                    <a:pt x="2032" y="1344"/>
                  </a:cubicBezTo>
                  <a:cubicBezTo>
                    <a:pt x="2188" y="782"/>
                    <a:pt x="2688" y="375"/>
                    <a:pt x="3250" y="375"/>
                  </a:cubicBezTo>
                  <a:cubicBezTo>
                    <a:pt x="3657" y="375"/>
                    <a:pt x="4062" y="563"/>
                    <a:pt x="4281" y="907"/>
                  </a:cubicBezTo>
                  <a:cubicBezTo>
                    <a:pt x="4374" y="1063"/>
                    <a:pt x="4374" y="1063"/>
                    <a:pt x="4374" y="1063"/>
                  </a:cubicBezTo>
                  <a:cubicBezTo>
                    <a:pt x="4437" y="1125"/>
                    <a:pt x="4499" y="1125"/>
                    <a:pt x="4562" y="1125"/>
                  </a:cubicBezTo>
                  <a:cubicBezTo>
                    <a:pt x="4718" y="1063"/>
                    <a:pt x="4718" y="1063"/>
                    <a:pt x="4718" y="1063"/>
                  </a:cubicBezTo>
                  <a:cubicBezTo>
                    <a:pt x="4781" y="1032"/>
                    <a:pt x="4874" y="1032"/>
                    <a:pt x="4937" y="1000"/>
                  </a:cubicBezTo>
                  <a:cubicBezTo>
                    <a:pt x="5468" y="938"/>
                    <a:pt x="5937" y="1250"/>
                    <a:pt x="6093" y="1750"/>
                  </a:cubicBezTo>
                  <a:cubicBezTo>
                    <a:pt x="6124" y="1907"/>
                    <a:pt x="6124" y="1907"/>
                    <a:pt x="6124" y="1907"/>
                  </a:cubicBezTo>
                  <a:cubicBezTo>
                    <a:pt x="6156" y="1969"/>
                    <a:pt x="6218" y="2032"/>
                    <a:pt x="6312" y="2032"/>
                  </a:cubicBezTo>
                  <a:cubicBezTo>
                    <a:pt x="6468" y="2000"/>
                    <a:pt x="6468" y="2000"/>
                    <a:pt x="6468" y="2000"/>
                  </a:cubicBezTo>
                  <a:cubicBezTo>
                    <a:pt x="6531" y="2000"/>
                    <a:pt x="6593" y="2000"/>
                    <a:pt x="6656" y="2000"/>
                  </a:cubicBezTo>
                  <a:cubicBezTo>
                    <a:pt x="7156" y="2063"/>
                    <a:pt x="7593" y="2469"/>
                    <a:pt x="7624" y="2969"/>
                  </a:cubicBezTo>
                  <a:cubicBezTo>
                    <a:pt x="7687" y="3593"/>
                    <a:pt x="7187" y="4124"/>
                    <a:pt x="6562" y="4124"/>
                  </a:cubicBezTo>
                  <a:cubicBezTo>
                    <a:pt x="5437" y="4124"/>
                    <a:pt x="5437" y="4124"/>
                    <a:pt x="5437" y="4124"/>
                  </a:cubicBezTo>
                  <a:cubicBezTo>
                    <a:pt x="5437" y="4499"/>
                    <a:pt x="5437" y="4499"/>
                    <a:pt x="5437" y="4499"/>
                  </a:cubicBezTo>
                  <a:cubicBezTo>
                    <a:pt x="6531" y="4499"/>
                    <a:pt x="6531" y="4499"/>
                    <a:pt x="6531" y="4499"/>
                  </a:cubicBezTo>
                  <a:cubicBezTo>
                    <a:pt x="7343" y="4499"/>
                    <a:pt x="8031" y="3843"/>
                    <a:pt x="7999" y="3032"/>
                  </a:cubicBezTo>
                  <a:cubicBezTo>
                    <a:pt x="7999" y="2250"/>
                    <a:pt x="7343" y="1625"/>
                    <a:pt x="6562" y="1625"/>
                  </a:cubicBezTo>
                  <a:close/>
                  <a:moveTo>
                    <a:pt x="4093" y="6031"/>
                  </a:moveTo>
                  <a:lnTo>
                    <a:pt x="4093" y="6031"/>
                  </a:lnTo>
                  <a:cubicBezTo>
                    <a:pt x="3938" y="6031"/>
                    <a:pt x="3938" y="6031"/>
                    <a:pt x="3938" y="6031"/>
                  </a:cubicBezTo>
                  <a:cubicBezTo>
                    <a:pt x="3907" y="6031"/>
                    <a:pt x="3875" y="5999"/>
                    <a:pt x="3875" y="5968"/>
                  </a:cubicBezTo>
                  <a:cubicBezTo>
                    <a:pt x="3875" y="5937"/>
                    <a:pt x="3907" y="5874"/>
                    <a:pt x="3938" y="5874"/>
                  </a:cubicBezTo>
                  <a:cubicBezTo>
                    <a:pt x="4093" y="5874"/>
                    <a:pt x="4093" y="5874"/>
                    <a:pt x="4093" y="5874"/>
                  </a:cubicBezTo>
                  <a:cubicBezTo>
                    <a:pt x="4124" y="5874"/>
                    <a:pt x="4156" y="5937"/>
                    <a:pt x="4156" y="5968"/>
                  </a:cubicBezTo>
                  <a:cubicBezTo>
                    <a:pt x="4156" y="5999"/>
                    <a:pt x="4124" y="6031"/>
                    <a:pt x="4093" y="6031"/>
                  </a:cubicBezTo>
                  <a:close/>
                  <a:moveTo>
                    <a:pt x="3063" y="3249"/>
                  </a:moveTo>
                  <a:lnTo>
                    <a:pt x="3063" y="3249"/>
                  </a:lnTo>
                  <a:cubicBezTo>
                    <a:pt x="4937" y="3249"/>
                    <a:pt x="4937" y="3249"/>
                    <a:pt x="4937" y="3249"/>
                  </a:cubicBezTo>
                  <a:cubicBezTo>
                    <a:pt x="4937" y="5781"/>
                    <a:pt x="4937" y="5781"/>
                    <a:pt x="4937" y="5781"/>
                  </a:cubicBezTo>
                  <a:cubicBezTo>
                    <a:pt x="3063" y="5781"/>
                    <a:pt x="3063" y="5781"/>
                    <a:pt x="3063" y="5781"/>
                  </a:cubicBezTo>
                  <a:lnTo>
                    <a:pt x="3063" y="3249"/>
                  </a:lnTo>
                  <a:close/>
                  <a:moveTo>
                    <a:pt x="3657" y="3468"/>
                  </a:moveTo>
                  <a:lnTo>
                    <a:pt x="3657" y="3468"/>
                  </a:lnTo>
                  <a:cubicBezTo>
                    <a:pt x="3657" y="3781"/>
                    <a:pt x="3657" y="3781"/>
                    <a:pt x="3657" y="3781"/>
                  </a:cubicBezTo>
                  <a:cubicBezTo>
                    <a:pt x="3657" y="3812"/>
                    <a:pt x="3625" y="3843"/>
                    <a:pt x="3594" y="3843"/>
                  </a:cubicBezTo>
                  <a:cubicBezTo>
                    <a:pt x="3282" y="3843"/>
                    <a:pt x="3282" y="3843"/>
                    <a:pt x="3282" y="3843"/>
                  </a:cubicBezTo>
                  <a:cubicBezTo>
                    <a:pt x="3250" y="3843"/>
                    <a:pt x="3219" y="3812"/>
                    <a:pt x="3219" y="3781"/>
                  </a:cubicBezTo>
                  <a:cubicBezTo>
                    <a:pt x="3219" y="3468"/>
                    <a:pt x="3219" y="3468"/>
                    <a:pt x="3219" y="3468"/>
                  </a:cubicBezTo>
                  <a:cubicBezTo>
                    <a:pt x="3219" y="3437"/>
                    <a:pt x="3250" y="3406"/>
                    <a:pt x="3282" y="3406"/>
                  </a:cubicBezTo>
                  <a:cubicBezTo>
                    <a:pt x="3594" y="3406"/>
                    <a:pt x="3594" y="3406"/>
                    <a:pt x="3594" y="3406"/>
                  </a:cubicBezTo>
                  <a:cubicBezTo>
                    <a:pt x="3625" y="3406"/>
                    <a:pt x="3657" y="3437"/>
                    <a:pt x="3657" y="3468"/>
                  </a:cubicBezTo>
                  <a:close/>
                  <a:moveTo>
                    <a:pt x="3657" y="4624"/>
                  </a:moveTo>
                  <a:lnTo>
                    <a:pt x="3657" y="4624"/>
                  </a:lnTo>
                  <a:cubicBezTo>
                    <a:pt x="3657" y="4906"/>
                    <a:pt x="3657" y="4906"/>
                    <a:pt x="3657" y="4906"/>
                  </a:cubicBezTo>
                  <a:cubicBezTo>
                    <a:pt x="3657" y="4968"/>
                    <a:pt x="3625" y="4999"/>
                    <a:pt x="3594" y="4999"/>
                  </a:cubicBezTo>
                  <a:cubicBezTo>
                    <a:pt x="3282" y="4999"/>
                    <a:pt x="3282" y="4999"/>
                    <a:pt x="3282" y="4999"/>
                  </a:cubicBezTo>
                  <a:cubicBezTo>
                    <a:pt x="3250" y="4999"/>
                    <a:pt x="3219" y="4968"/>
                    <a:pt x="3219" y="4906"/>
                  </a:cubicBezTo>
                  <a:cubicBezTo>
                    <a:pt x="3219" y="4624"/>
                    <a:pt x="3219" y="4624"/>
                    <a:pt x="3219" y="4624"/>
                  </a:cubicBezTo>
                  <a:cubicBezTo>
                    <a:pt x="3219" y="4593"/>
                    <a:pt x="3250" y="4562"/>
                    <a:pt x="3282" y="4562"/>
                  </a:cubicBezTo>
                  <a:cubicBezTo>
                    <a:pt x="3594" y="4562"/>
                    <a:pt x="3594" y="4562"/>
                    <a:pt x="3594" y="4562"/>
                  </a:cubicBezTo>
                  <a:cubicBezTo>
                    <a:pt x="3625" y="4562"/>
                    <a:pt x="3657" y="4593"/>
                    <a:pt x="3657" y="4624"/>
                  </a:cubicBezTo>
                  <a:close/>
                  <a:moveTo>
                    <a:pt x="3657" y="4062"/>
                  </a:moveTo>
                  <a:lnTo>
                    <a:pt x="3657" y="4062"/>
                  </a:lnTo>
                  <a:cubicBezTo>
                    <a:pt x="3657" y="4343"/>
                    <a:pt x="3657" y="4343"/>
                    <a:pt x="3657" y="4343"/>
                  </a:cubicBezTo>
                  <a:cubicBezTo>
                    <a:pt x="3657" y="4374"/>
                    <a:pt x="3625" y="4406"/>
                    <a:pt x="3594" y="4406"/>
                  </a:cubicBezTo>
                  <a:cubicBezTo>
                    <a:pt x="3282" y="4406"/>
                    <a:pt x="3282" y="4406"/>
                    <a:pt x="3282" y="4406"/>
                  </a:cubicBezTo>
                  <a:cubicBezTo>
                    <a:pt x="3250" y="4406"/>
                    <a:pt x="3219" y="4374"/>
                    <a:pt x="3219" y="4343"/>
                  </a:cubicBezTo>
                  <a:cubicBezTo>
                    <a:pt x="3219" y="4062"/>
                    <a:pt x="3219" y="4062"/>
                    <a:pt x="3219" y="4062"/>
                  </a:cubicBezTo>
                  <a:cubicBezTo>
                    <a:pt x="3219" y="3999"/>
                    <a:pt x="3250" y="3968"/>
                    <a:pt x="3282" y="3968"/>
                  </a:cubicBezTo>
                  <a:cubicBezTo>
                    <a:pt x="3594" y="3968"/>
                    <a:pt x="3594" y="3968"/>
                    <a:pt x="3594" y="3968"/>
                  </a:cubicBezTo>
                  <a:cubicBezTo>
                    <a:pt x="3625" y="3968"/>
                    <a:pt x="3657" y="3999"/>
                    <a:pt x="3657" y="4062"/>
                  </a:cubicBezTo>
                  <a:close/>
                  <a:moveTo>
                    <a:pt x="5624" y="3249"/>
                  </a:moveTo>
                  <a:lnTo>
                    <a:pt x="5624" y="3249"/>
                  </a:lnTo>
                  <a:cubicBezTo>
                    <a:pt x="6062" y="3249"/>
                    <a:pt x="6062" y="3249"/>
                    <a:pt x="6062" y="3249"/>
                  </a:cubicBezTo>
                  <a:cubicBezTo>
                    <a:pt x="6124" y="3249"/>
                    <a:pt x="6156" y="3312"/>
                    <a:pt x="6156" y="3374"/>
                  </a:cubicBezTo>
                  <a:cubicBezTo>
                    <a:pt x="6156" y="3812"/>
                    <a:pt x="6156" y="3812"/>
                    <a:pt x="6156" y="3812"/>
                  </a:cubicBezTo>
                  <a:cubicBezTo>
                    <a:pt x="6156" y="3874"/>
                    <a:pt x="6124" y="3906"/>
                    <a:pt x="6062" y="3906"/>
                  </a:cubicBezTo>
                  <a:cubicBezTo>
                    <a:pt x="5624" y="3906"/>
                    <a:pt x="5624" y="3906"/>
                    <a:pt x="5624" y="3906"/>
                  </a:cubicBezTo>
                  <a:cubicBezTo>
                    <a:pt x="5562" y="3906"/>
                    <a:pt x="5531" y="3874"/>
                    <a:pt x="5531" y="3812"/>
                  </a:cubicBezTo>
                  <a:cubicBezTo>
                    <a:pt x="5531" y="3374"/>
                    <a:pt x="5531" y="3374"/>
                    <a:pt x="5531" y="3374"/>
                  </a:cubicBezTo>
                  <a:cubicBezTo>
                    <a:pt x="5531" y="3312"/>
                    <a:pt x="5562" y="3249"/>
                    <a:pt x="5624" y="3249"/>
                  </a:cubicBezTo>
                  <a:close/>
                  <a:moveTo>
                    <a:pt x="2344" y="2407"/>
                  </a:moveTo>
                  <a:lnTo>
                    <a:pt x="2344" y="2407"/>
                  </a:lnTo>
                  <a:cubicBezTo>
                    <a:pt x="2313" y="2407"/>
                    <a:pt x="2282" y="2375"/>
                    <a:pt x="2282" y="2344"/>
                  </a:cubicBezTo>
                  <a:cubicBezTo>
                    <a:pt x="2282" y="2157"/>
                    <a:pt x="2282" y="2157"/>
                    <a:pt x="2282" y="2157"/>
                  </a:cubicBezTo>
                  <a:cubicBezTo>
                    <a:pt x="2282" y="2125"/>
                    <a:pt x="2313" y="2125"/>
                    <a:pt x="2344" y="2125"/>
                  </a:cubicBezTo>
                  <a:cubicBezTo>
                    <a:pt x="2532" y="2125"/>
                    <a:pt x="2532" y="2125"/>
                    <a:pt x="2532" y="2125"/>
                  </a:cubicBezTo>
                  <a:cubicBezTo>
                    <a:pt x="2563" y="2125"/>
                    <a:pt x="2563" y="2125"/>
                    <a:pt x="2563" y="2157"/>
                  </a:cubicBezTo>
                  <a:cubicBezTo>
                    <a:pt x="2563" y="2344"/>
                    <a:pt x="2563" y="2344"/>
                    <a:pt x="2563" y="2344"/>
                  </a:cubicBezTo>
                  <a:cubicBezTo>
                    <a:pt x="2563" y="2375"/>
                    <a:pt x="2563" y="2407"/>
                    <a:pt x="2532" y="2407"/>
                  </a:cubicBezTo>
                  <a:lnTo>
                    <a:pt x="2344" y="2407"/>
                  </a:lnTo>
                  <a:close/>
                  <a:moveTo>
                    <a:pt x="4218" y="4624"/>
                  </a:moveTo>
                  <a:lnTo>
                    <a:pt x="4218" y="4624"/>
                  </a:lnTo>
                  <a:cubicBezTo>
                    <a:pt x="4218" y="4906"/>
                    <a:pt x="4218" y="4906"/>
                    <a:pt x="4218" y="4906"/>
                  </a:cubicBezTo>
                  <a:cubicBezTo>
                    <a:pt x="4218" y="4968"/>
                    <a:pt x="4187" y="4999"/>
                    <a:pt x="4156" y="4999"/>
                  </a:cubicBezTo>
                  <a:cubicBezTo>
                    <a:pt x="3875" y="4999"/>
                    <a:pt x="3875" y="4999"/>
                    <a:pt x="3875" y="4999"/>
                  </a:cubicBezTo>
                  <a:cubicBezTo>
                    <a:pt x="3844" y="4999"/>
                    <a:pt x="3782" y="4968"/>
                    <a:pt x="3782" y="4906"/>
                  </a:cubicBezTo>
                  <a:cubicBezTo>
                    <a:pt x="3782" y="4624"/>
                    <a:pt x="3782" y="4624"/>
                    <a:pt x="3782" y="4624"/>
                  </a:cubicBezTo>
                  <a:cubicBezTo>
                    <a:pt x="3782" y="4593"/>
                    <a:pt x="3844" y="4562"/>
                    <a:pt x="3875" y="4562"/>
                  </a:cubicBezTo>
                  <a:cubicBezTo>
                    <a:pt x="4156" y="4562"/>
                    <a:pt x="4156" y="4562"/>
                    <a:pt x="4156" y="4562"/>
                  </a:cubicBezTo>
                  <a:cubicBezTo>
                    <a:pt x="4187" y="4562"/>
                    <a:pt x="4218" y="4593"/>
                    <a:pt x="4218" y="4624"/>
                  </a:cubicBezTo>
                  <a:close/>
                  <a:moveTo>
                    <a:pt x="5093" y="1688"/>
                  </a:moveTo>
                  <a:lnTo>
                    <a:pt x="5093" y="1688"/>
                  </a:lnTo>
                  <a:cubicBezTo>
                    <a:pt x="5093" y="2313"/>
                    <a:pt x="5093" y="2313"/>
                    <a:pt x="5093" y="2313"/>
                  </a:cubicBezTo>
                  <a:cubicBezTo>
                    <a:pt x="5093" y="2407"/>
                    <a:pt x="5031" y="2469"/>
                    <a:pt x="4937" y="2469"/>
                  </a:cubicBezTo>
                  <a:cubicBezTo>
                    <a:pt x="4312" y="2469"/>
                    <a:pt x="4312" y="2469"/>
                    <a:pt x="4312" y="2469"/>
                  </a:cubicBezTo>
                  <a:cubicBezTo>
                    <a:pt x="4218" y="2469"/>
                    <a:pt x="4156" y="2407"/>
                    <a:pt x="4156" y="2313"/>
                  </a:cubicBezTo>
                  <a:cubicBezTo>
                    <a:pt x="4156" y="1688"/>
                    <a:pt x="4156" y="1688"/>
                    <a:pt x="4156" y="1688"/>
                  </a:cubicBezTo>
                  <a:cubicBezTo>
                    <a:pt x="4156" y="1594"/>
                    <a:pt x="4218" y="1532"/>
                    <a:pt x="4312" y="1532"/>
                  </a:cubicBezTo>
                  <a:cubicBezTo>
                    <a:pt x="4937" y="1532"/>
                    <a:pt x="4937" y="1532"/>
                    <a:pt x="4937" y="1532"/>
                  </a:cubicBezTo>
                  <a:cubicBezTo>
                    <a:pt x="5031" y="1532"/>
                    <a:pt x="5093" y="1594"/>
                    <a:pt x="5093" y="1688"/>
                  </a:cubicBezTo>
                  <a:close/>
                  <a:moveTo>
                    <a:pt x="5968" y="2000"/>
                  </a:moveTo>
                  <a:lnTo>
                    <a:pt x="5968" y="2000"/>
                  </a:lnTo>
                  <a:cubicBezTo>
                    <a:pt x="5968" y="2219"/>
                    <a:pt x="5968" y="2219"/>
                    <a:pt x="5968" y="2219"/>
                  </a:cubicBezTo>
                  <a:cubicBezTo>
                    <a:pt x="5968" y="2219"/>
                    <a:pt x="5937" y="2250"/>
                    <a:pt x="5906" y="2250"/>
                  </a:cubicBezTo>
                  <a:cubicBezTo>
                    <a:pt x="5718" y="2250"/>
                    <a:pt x="5718" y="2250"/>
                    <a:pt x="5718" y="2250"/>
                  </a:cubicBezTo>
                  <a:cubicBezTo>
                    <a:pt x="5687" y="2250"/>
                    <a:pt x="5656" y="2219"/>
                    <a:pt x="5656" y="2219"/>
                  </a:cubicBezTo>
                  <a:cubicBezTo>
                    <a:pt x="5656" y="2000"/>
                    <a:pt x="5656" y="2000"/>
                    <a:pt x="5656" y="2000"/>
                  </a:cubicBezTo>
                  <a:cubicBezTo>
                    <a:pt x="5656" y="2000"/>
                    <a:pt x="5687" y="1969"/>
                    <a:pt x="5718" y="1969"/>
                  </a:cubicBezTo>
                  <a:cubicBezTo>
                    <a:pt x="5906" y="1969"/>
                    <a:pt x="5906" y="1969"/>
                    <a:pt x="5906" y="1969"/>
                  </a:cubicBezTo>
                  <a:cubicBezTo>
                    <a:pt x="5937" y="1969"/>
                    <a:pt x="5968" y="2000"/>
                    <a:pt x="5968" y="2000"/>
                  </a:cubicBezTo>
                  <a:close/>
                  <a:moveTo>
                    <a:pt x="5656" y="2969"/>
                  </a:moveTo>
                  <a:lnTo>
                    <a:pt x="5656" y="2969"/>
                  </a:lnTo>
                  <a:cubicBezTo>
                    <a:pt x="5374" y="2969"/>
                    <a:pt x="5374" y="2969"/>
                    <a:pt x="5374" y="2969"/>
                  </a:cubicBezTo>
                  <a:cubicBezTo>
                    <a:pt x="5343" y="2969"/>
                    <a:pt x="5312" y="2938"/>
                    <a:pt x="5312" y="2907"/>
                  </a:cubicBezTo>
                  <a:cubicBezTo>
                    <a:pt x="5312" y="2625"/>
                    <a:pt x="5312" y="2625"/>
                    <a:pt x="5312" y="2625"/>
                  </a:cubicBezTo>
                  <a:cubicBezTo>
                    <a:pt x="5312" y="2563"/>
                    <a:pt x="5343" y="2532"/>
                    <a:pt x="5374" y="2532"/>
                  </a:cubicBezTo>
                  <a:cubicBezTo>
                    <a:pt x="5656" y="2532"/>
                    <a:pt x="5656" y="2532"/>
                    <a:pt x="5656" y="2532"/>
                  </a:cubicBezTo>
                  <a:cubicBezTo>
                    <a:pt x="5718" y="2532"/>
                    <a:pt x="5749" y="2563"/>
                    <a:pt x="5749" y="2625"/>
                  </a:cubicBezTo>
                  <a:cubicBezTo>
                    <a:pt x="5749" y="2907"/>
                    <a:pt x="5749" y="2907"/>
                    <a:pt x="5749" y="2907"/>
                  </a:cubicBezTo>
                  <a:cubicBezTo>
                    <a:pt x="5749" y="2938"/>
                    <a:pt x="5718" y="2969"/>
                    <a:pt x="5656" y="2969"/>
                  </a:cubicBezTo>
                  <a:close/>
                  <a:moveTo>
                    <a:pt x="3219" y="1969"/>
                  </a:moveTo>
                  <a:lnTo>
                    <a:pt x="3219" y="1969"/>
                  </a:lnTo>
                  <a:cubicBezTo>
                    <a:pt x="2938" y="1969"/>
                    <a:pt x="2938" y="1969"/>
                    <a:pt x="2938" y="1969"/>
                  </a:cubicBezTo>
                  <a:cubicBezTo>
                    <a:pt x="2907" y="1969"/>
                    <a:pt x="2875" y="1938"/>
                    <a:pt x="2875" y="1907"/>
                  </a:cubicBezTo>
                  <a:cubicBezTo>
                    <a:pt x="2875" y="1594"/>
                    <a:pt x="2875" y="1594"/>
                    <a:pt x="2875" y="1594"/>
                  </a:cubicBezTo>
                  <a:cubicBezTo>
                    <a:pt x="2875" y="1563"/>
                    <a:pt x="2907" y="1532"/>
                    <a:pt x="2938" y="1532"/>
                  </a:cubicBezTo>
                  <a:cubicBezTo>
                    <a:pt x="3219" y="1532"/>
                    <a:pt x="3219" y="1532"/>
                    <a:pt x="3219" y="1532"/>
                  </a:cubicBezTo>
                  <a:cubicBezTo>
                    <a:pt x="3250" y="1532"/>
                    <a:pt x="3282" y="1563"/>
                    <a:pt x="3282" y="1594"/>
                  </a:cubicBezTo>
                  <a:cubicBezTo>
                    <a:pt x="3282" y="1907"/>
                    <a:pt x="3282" y="1907"/>
                    <a:pt x="3282" y="1907"/>
                  </a:cubicBezTo>
                  <a:cubicBezTo>
                    <a:pt x="3282" y="1938"/>
                    <a:pt x="3250" y="1969"/>
                    <a:pt x="3219" y="1969"/>
                  </a:cubicBezTo>
                  <a:close/>
                  <a:moveTo>
                    <a:pt x="2438" y="3937"/>
                  </a:moveTo>
                  <a:lnTo>
                    <a:pt x="2438" y="3937"/>
                  </a:lnTo>
                  <a:cubicBezTo>
                    <a:pt x="2438" y="3749"/>
                    <a:pt x="2438" y="3749"/>
                    <a:pt x="2438" y="3749"/>
                  </a:cubicBezTo>
                  <a:cubicBezTo>
                    <a:pt x="2438" y="3718"/>
                    <a:pt x="2438" y="3687"/>
                    <a:pt x="2469" y="3687"/>
                  </a:cubicBezTo>
                  <a:cubicBezTo>
                    <a:pt x="2657" y="3687"/>
                    <a:pt x="2657" y="3687"/>
                    <a:pt x="2657" y="3687"/>
                  </a:cubicBezTo>
                  <a:cubicBezTo>
                    <a:pt x="2688" y="3687"/>
                    <a:pt x="2719" y="3718"/>
                    <a:pt x="2719" y="3749"/>
                  </a:cubicBezTo>
                  <a:cubicBezTo>
                    <a:pt x="2719" y="3937"/>
                    <a:pt x="2719" y="3937"/>
                    <a:pt x="2719" y="3937"/>
                  </a:cubicBezTo>
                  <a:cubicBezTo>
                    <a:pt x="2719" y="3968"/>
                    <a:pt x="2688" y="3968"/>
                    <a:pt x="2657" y="3968"/>
                  </a:cubicBezTo>
                  <a:cubicBezTo>
                    <a:pt x="2469" y="3968"/>
                    <a:pt x="2469" y="3968"/>
                    <a:pt x="2469" y="3968"/>
                  </a:cubicBezTo>
                  <a:cubicBezTo>
                    <a:pt x="2438" y="3968"/>
                    <a:pt x="2438" y="3968"/>
                    <a:pt x="2438" y="3937"/>
                  </a:cubicBezTo>
                  <a:close/>
                  <a:moveTo>
                    <a:pt x="3219" y="2688"/>
                  </a:moveTo>
                  <a:lnTo>
                    <a:pt x="3219" y="2688"/>
                  </a:lnTo>
                  <a:cubicBezTo>
                    <a:pt x="3219" y="2344"/>
                    <a:pt x="3219" y="2344"/>
                    <a:pt x="3219" y="2344"/>
                  </a:cubicBezTo>
                  <a:cubicBezTo>
                    <a:pt x="3219" y="2282"/>
                    <a:pt x="3250" y="2250"/>
                    <a:pt x="3313" y="2250"/>
                  </a:cubicBezTo>
                  <a:cubicBezTo>
                    <a:pt x="3625" y="2250"/>
                    <a:pt x="3625" y="2250"/>
                    <a:pt x="3625" y="2250"/>
                  </a:cubicBezTo>
                  <a:cubicBezTo>
                    <a:pt x="3688" y="2250"/>
                    <a:pt x="3719" y="2282"/>
                    <a:pt x="3719" y="2344"/>
                  </a:cubicBezTo>
                  <a:cubicBezTo>
                    <a:pt x="3719" y="2688"/>
                    <a:pt x="3719" y="2688"/>
                    <a:pt x="3719" y="2688"/>
                  </a:cubicBezTo>
                  <a:cubicBezTo>
                    <a:pt x="3719" y="2719"/>
                    <a:pt x="3688" y="2750"/>
                    <a:pt x="3625" y="2750"/>
                  </a:cubicBezTo>
                  <a:cubicBezTo>
                    <a:pt x="3313" y="2750"/>
                    <a:pt x="3313" y="2750"/>
                    <a:pt x="3313" y="2750"/>
                  </a:cubicBezTo>
                  <a:cubicBezTo>
                    <a:pt x="3250" y="2750"/>
                    <a:pt x="3219" y="2719"/>
                    <a:pt x="3219" y="2688"/>
                  </a:cubicBezTo>
                  <a:close/>
                  <a:moveTo>
                    <a:pt x="4218" y="4062"/>
                  </a:moveTo>
                  <a:lnTo>
                    <a:pt x="4218" y="4062"/>
                  </a:lnTo>
                  <a:cubicBezTo>
                    <a:pt x="4218" y="4343"/>
                    <a:pt x="4218" y="4343"/>
                    <a:pt x="4218" y="4343"/>
                  </a:cubicBezTo>
                  <a:cubicBezTo>
                    <a:pt x="4218" y="4374"/>
                    <a:pt x="4187" y="4406"/>
                    <a:pt x="4156" y="4406"/>
                  </a:cubicBezTo>
                  <a:cubicBezTo>
                    <a:pt x="3875" y="4406"/>
                    <a:pt x="3875" y="4406"/>
                    <a:pt x="3875" y="4406"/>
                  </a:cubicBezTo>
                  <a:cubicBezTo>
                    <a:pt x="3844" y="4406"/>
                    <a:pt x="3782" y="4374"/>
                    <a:pt x="3782" y="4343"/>
                  </a:cubicBezTo>
                  <a:cubicBezTo>
                    <a:pt x="3782" y="4062"/>
                    <a:pt x="3782" y="4062"/>
                    <a:pt x="3782" y="4062"/>
                  </a:cubicBezTo>
                  <a:cubicBezTo>
                    <a:pt x="3782" y="3999"/>
                    <a:pt x="3844" y="3968"/>
                    <a:pt x="3875" y="3968"/>
                  </a:cubicBezTo>
                  <a:cubicBezTo>
                    <a:pt x="4156" y="3968"/>
                    <a:pt x="4156" y="3968"/>
                    <a:pt x="4156" y="3968"/>
                  </a:cubicBezTo>
                  <a:cubicBezTo>
                    <a:pt x="4187" y="3968"/>
                    <a:pt x="4218" y="3999"/>
                    <a:pt x="4218" y="4062"/>
                  </a:cubicBezTo>
                  <a:close/>
                  <a:moveTo>
                    <a:pt x="1969" y="2688"/>
                  </a:moveTo>
                  <a:lnTo>
                    <a:pt x="1969" y="2688"/>
                  </a:lnTo>
                  <a:cubicBezTo>
                    <a:pt x="2407" y="2688"/>
                    <a:pt x="2407" y="2688"/>
                    <a:pt x="2407" y="2688"/>
                  </a:cubicBezTo>
                  <a:cubicBezTo>
                    <a:pt x="2438" y="2688"/>
                    <a:pt x="2500" y="2750"/>
                    <a:pt x="2500" y="2782"/>
                  </a:cubicBezTo>
                  <a:cubicBezTo>
                    <a:pt x="2500" y="3219"/>
                    <a:pt x="2500" y="3219"/>
                    <a:pt x="2500" y="3219"/>
                  </a:cubicBezTo>
                  <a:cubicBezTo>
                    <a:pt x="2500" y="3281"/>
                    <a:pt x="2438" y="3343"/>
                    <a:pt x="2407" y="3343"/>
                  </a:cubicBezTo>
                  <a:cubicBezTo>
                    <a:pt x="1969" y="3343"/>
                    <a:pt x="1969" y="3343"/>
                    <a:pt x="1969" y="3343"/>
                  </a:cubicBezTo>
                  <a:cubicBezTo>
                    <a:pt x="1907" y="3343"/>
                    <a:pt x="1844" y="3281"/>
                    <a:pt x="1844" y="3219"/>
                  </a:cubicBezTo>
                  <a:cubicBezTo>
                    <a:pt x="1844" y="2782"/>
                    <a:pt x="1844" y="2782"/>
                    <a:pt x="1844" y="2782"/>
                  </a:cubicBezTo>
                  <a:cubicBezTo>
                    <a:pt x="1844" y="2750"/>
                    <a:pt x="1907" y="2688"/>
                    <a:pt x="1969" y="2688"/>
                  </a:cubicBezTo>
                  <a:close/>
                  <a:moveTo>
                    <a:pt x="4812" y="3468"/>
                  </a:moveTo>
                  <a:lnTo>
                    <a:pt x="4812" y="3468"/>
                  </a:lnTo>
                  <a:cubicBezTo>
                    <a:pt x="4812" y="3781"/>
                    <a:pt x="4812" y="3781"/>
                    <a:pt x="4812" y="3781"/>
                  </a:cubicBezTo>
                  <a:cubicBezTo>
                    <a:pt x="4812" y="3812"/>
                    <a:pt x="4781" y="3843"/>
                    <a:pt x="4718" y="3843"/>
                  </a:cubicBezTo>
                  <a:cubicBezTo>
                    <a:pt x="4437" y="3843"/>
                    <a:pt x="4437" y="3843"/>
                    <a:pt x="4437" y="3843"/>
                  </a:cubicBezTo>
                  <a:cubicBezTo>
                    <a:pt x="4406" y="3843"/>
                    <a:pt x="4374" y="3812"/>
                    <a:pt x="4374" y="3781"/>
                  </a:cubicBezTo>
                  <a:cubicBezTo>
                    <a:pt x="4374" y="3468"/>
                    <a:pt x="4374" y="3468"/>
                    <a:pt x="4374" y="3468"/>
                  </a:cubicBezTo>
                  <a:cubicBezTo>
                    <a:pt x="4374" y="3437"/>
                    <a:pt x="4406" y="3406"/>
                    <a:pt x="4437" y="3406"/>
                  </a:cubicBezTo>
                  <a:cubicBezTo>
                    <a:pt x="4718" y="3406"/>
                    <a:pt x="4718" y="3406"/>
                    <a:pt x="4718" y="3406"/>
                  </a:cubicBezTo>
                  <a:cubicBezTo>
                    <a:pt x="4781" y="3406"/>
                    <a:pt x="4812" y="3437"/>
                    <a:pt x="4812" y="3468"/>
                  </a:cubicBezTo>
                  <a:close/>
                  <a:moveTo>
                    <a:pt x="4218" y="3468"/>
                  </a:moveTo>
                  <a:lnTo>
                    <a:pt x="4218" y="3468"/>
                  </a:lnTo>
                  <a:cubicBezTo>
                    <a:pt x="4218" y="3781"/>
                    <a:pt x="4218" y="3781"/>
                    <a:pt x="4218" y="3781"/>
                  </a:cubicBezTo>
                  <a:cubicBezTo>
                    <a:pt x="4218" y="3812"/>
                    <a:pt x="4187" y="3843"/>
                    <a:pt x="4156" y="3843"/>
                  </a:cubicBezTo>
                  <a:cubicBezTo>
                    <a:pt x="3875" y="3843"/>
                    <a:pt x="3875" y="3843"/>
                    <a:pt x="3875" y="3843"/>
                  </a:cubicBezTo>
                  <a:cubicBezTo>
                    <a:pt x="3844" y="3843"/>
                    <a:pt x="3782" y="3812"/>
                    <a:pt x="3782" y="3781"/>
                  </a:cubicBezTo>
                  <a:cubicBezTo>
                    <a:pt x="3782" y="3468"/>
                    <a:pt x="3782" y="3468"/>
                    <a:pt x="3782" y="3468"/>
                  </a:cubicBezTo>
                  <a:cubicBezTo>
                    <a:pt x="3782" y="3437"/>
                    <a:pt x="3844" y="3406"/>
                    <a:pt x="3875" y="3406"/>
                  </a:cubicBezTo>
                  <a:cubicBezTo>
                    <a:pt x="4156" y="3406"/>
                    <a:pt x="4156" y="3406"/>
                    <a:pt x="4156" y="3406"/>
                  </a:cubicBezTo>
                  <a:cubicBezTo>
                    <a:pt x="4187" y="3406"/>
                    <a:pt x="4218" y="3437"/>
                    <a:pt x="4218" y="3468"/>
                  </a:cubicBezTo>
                  <a:close/>
                  <a:moveTo>
                    <a:pt x="4812" y="4062"/>
                  </a:moveTo>
                  <a:lnTo>
                    <a:pt x="4812" y="4062"/>
                  </a:lnTo>
                  <a:cubicBezTo>
                    <a:pt x="4812" y="4343"/>
                    <a:pt x="4812" y="4343"/>
                    <a:pt x="4812" y="4343"/>
                  </a:cubicBezTo>
                  <a:cubicBezTo>
                    <a:pt x="4812" y="4374"/>
                    <a:pt x="4781" y="4406"/>
                    <a:pt x="4718" y="4406"/>
                  </a:cubicBezTo>
                  <a:cubicBezTo>
                    <a:pt x="4437" y="4406"/>
                    <a:pt x="4437" y="4406"/>
                    <a:pt x="4437" y="4406"/>
                  </a:cubicBezTo>
                  <a:cubicBezTo>
                    <a:pt x="4406" y="4406"/>
                    <a:pt x="4374" y="4374"/>
                    <a:pt x="4374" y="4343"/>
                  </a:cubicBezTo>
                  <a:cubicBezTo>
                    <a:pt x="4374" y="4062"/>
                    <a:pt x="4374" y="4062"/>
                    <a:pt x="4374" y="4062"/>
                  </a:cubicBezTo>
                  <a:cubicBezTo>
                    <a:pt x="4374" y="3999"/>
                    <a:pt x="4406" y="3968"/>
                    <a:pt x="4437" y="3968"/>
                  </a:cubicBezTo>
                  <a:cubicBezTo>
                    <a:pt x="4718" y="3968"/>
                    <a:pt x="4718" y="3968"/>
                    <a:pt x="4718" y="3968"/>
                  </a:cubicBezTo>
                  <a:cubicBezTo>
                    <a:pt x="4781" y="3968"/>
                    <a:pt x="4812" y="3999"/>
                    <a:pt x="4812" y="4062"/>
                  </a:cubicBezTo>
                  <a:close/>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9" name="Group 18">
            <a:extLst>
              <a:ext uri="{FF2B5EF4-FFF2-40B4-BE49-F238E27FC236}">
                <a16:creationId xmlns:a16="http://schemas.microsoft.com/office/drawing/2014/main" id="{DE8906F3-E01F-914D-936E-5F6C9D80D9E2}"/>
              </a:ext>
            </a:extLst>
          </p:cNvPr>
          <p:cNvGrpSpPr/>
          <p:nvPr/>
        </p:nvGrpSpPr>
        <p:grpSpPr>
          <a:xfrm>
            <a:off x="7162623" y="1396255"/>
            <a:ext cx="896944" cy="946121"/>
            <a:chOff x="5562271" y="1445091"/>
            <a:chExt cx="1354641" cy="1233950"/>
          </a:xfrm>
        </p:grpSpPr>
        <p:pic>
          <p:nvPicPr>
            <p:cNvPr id="23" name="Picture Placeholder 8">
              <a:extLst>
                <a:ext uri="{FF2B5EF4-FFF2-40B4-BE49-F238E27FC236}">
                  <a16:creationId xmlns:a16="http://schemas.microsoft.com/office/drawing/2014/main" id="{257E6BCE-07EF-0D44-AACA-42DECD126002}"/>
                </a:ext>
              </a:extLst>
            </p:cNvPr>
            <p:cNvPicPr>
              <a:picLocks noChangeAspect="1"/>
            </p:cNvPicPr>
            <p:nvPr/>
          </p:nvPicPr>
          <p:blipFill>
            <a:blip r:embed="rId5" cstate="print">
              <a:extLst>
                <a:ext uri="{28A0092B-C50C-407E-A947-70E740481C1C}">
                  <a14:useLocalDpi xmlns:a14="http://schemas.microsoft.com/office/drawing/2010/main" val="0"/>
                </a:ext>
              </a:extLst>
            </a:blip>
            <a:srcRect l="58" r="58"/>
            <a:stretch>
              <a:fillRect/>
            </a:stretch>
          </p:blipFill>
          <p:spPr>
            <a:xfrm>
              <a:off x="5562271" y="1445091"/>
              <a:ext cx="1206809" cy="1104090"/>
            </a:xfrm>
            <a:prstGeom prst="rect">
              <a:avLst/>
            </a:prstGeom>
          </p:spPr>
        </p:pic>
        <p:sp>
          <p:nvSpPr>
            <p:cNvPr id="24" name="Freeform 6">
              <a:extLst>
                <a:ext uri="{FF2B5EF4-FFF2-40B4-BE49-F238E27FC236}">
                  <a16:creationId xmlns:a16="http://schemas.microsoft.com/office/drawing/2014/main" id="{B899288B-48CE-8A42-95D0-9CB054D5AC8E}"/>
                </a:ext>
              </a:extLst>
            </p:cNvPr>
            <p:cNvSpPr>
              <a:spLocks noChangeAspect="1" noChangeArrowheads="1"/>
            </p:cNvSpPr>
            <p:nvPr/>
          </p:nvSpPr>
          <p:spPr bwMode="auto">
            <a:xfrm>
              <a:off x="6111636" y="2081229"/>
              <a:ext cx="805276" cy="597812"/>
            </a:xfrm>
            <a:custGeom>
              <a:avLst/>
              <a:gdLst>
                <a:gd name="T0" fmla="*/ 231 w 2964"/>
                <a:gd name="T1" fmla="*/ 2223 h 2408"/>
                <a:gd name="T2" fmla="*/ 1667 w 2964"/>
                <a:gd name="T3" fmla="*/ 2176 h 2408"/>
                <a:gd name="T4" fmla="*/ 231 w 2964"/>
                <a:gd name="T5" fmla="*/ 2130 h 2408"/>
                <a:gd name="T6" fmla="*/ 2789 w 2964"/>
                <a:gd name="T7" fmla="*/ 104 h 2408"/>
                <a:gd name="T8" fmla="*/ 2546 w 2964"/>
                <a:gd name="T9" fmla="*/ 0 h 2408"/>
                <a:gd name="T10" fmla="*/ 1702 w 2964"/>
                <a:gd name="T11" fmla="*/ 359 h 2408"/>
                <a:gd name="T12" fmla="*/ 1447 w 2964"/>
                <a:gd name="T13" fmla="*/ 590 h 2408"/>
                <a:gd name="T14" fmla="*/ 1007 w 2964"/>
                <a:gd name="T15" fmla="*/ 231 h 2408"/>
                <a:gd name="T16" fmla="*/ 556 w 2964"/>
                <a:gd name="T17" fmla="*/ 370 h 2408"/>
                <a:gd name="T18" fmla="*/ 417 w 2964"/>
                <a:gd name="T19" fmla="*/ 833 h 2408"/>
                <a:gd name="T20" fmla="*/ 463 w 2964"/>
                <a:gd name="T21" fmla="*/ 579 h 2408"/>
                <a:gd name="T22" fmla="*/ 324 w 2964"/>
                <a:gd name="T23" fmla="*/ 579 h 2408"/>
                <a:gd name="T24" fmla="*/ 370 w 2964"/>
                <a:gd name="T25" fmla="*/ 833 h 2408"/>
                <a:gd name="T26" fmla="*/ 185 w 2964"/>
                <a:gd name="T27" fmla="*/ 972 h 2408"/>
                <a:gd name="T28" fmla="*/ 324 w 2964"/>
                <a:gd name="T29" fmla="*/ 1760 h 2408"/>
                <a:gd name="T30" fmla="*/ 625 w 2964"/>
                <a:gd name="T31" fmla="*/ 1852 h 2408"/>
                <a:gd name="T32" fmla="*/ 0 w 2964"/>
                <a:gd name="T33" fmla="*/ 2176 h 2408"/>
                <a:gd name="T34" fmla="*/ 1621 w 2964"/>
                <a:gd name="T35" fmla="*/ 2407 h 2408"/>
                <a:gd name="T36" fmla="*/ 1621 w 2964"/>
                <a:gd name="T37" fmla="*/ 1910 h 2408"/>
                <a:gd name="T38" fmla="*/ 1204 w 2964"/>
                <a:gd name="T39" fmla="*/ 1760 h 2408"/>
                <a:gd name="T40" fmla="*/ 1667 w 2964"/>
                <a:gd name="T41" fmla="*/ 1482 h 2408"/>
                <a:gd name="T42" fmla="*/ 1632 w 2964"/>
                <a:gd name="T43" fmla="*/ 937 h 2408"/>
                <a:gd name="T44" fmla="*/ 1806 w 2964"/>
                <a:gd name="T45" fmla="*/ 602 h 2408"/>
                <a:gd name="T46" fmla="*/ 2824 w 2964"/>
                <a:gd name="T47" fmla="*/ 1204 h 2408"/>
                <a:gd name="T48" fmla="*/ 2338 w 2964"/>
                <a:gd name="T49" fmla="*/ 1158 h 2408"/>
                <a:gd name="T50" fmla="*/ 2223 w 2964"/>
                <a:gd name="T51" fmla="*/ 1111 h 2408"/>
                <a:gd name="T52" fmla="*/ 2604 w 2964"/>
                <a:gd name="T53" fmla="*/ 1667 h 2408"/>
                <a:gd name="T54" fmla="*/ 2963 w 2964"/>
                <a:gd name="T55" fmla="*/ 1204 h 2408"/>
                <a:gd name="T56" fmla="*/ 1621 w 2964"/>
                <a:gd name="T57" fmla="*/ 2037 h 2408"/>
                <a:gd name="T58" fmla="*/ 1621 w 2964"/>
                <a:gd name="T59" fmla="*/ 2314 h 2408"/>
                <a:gd name="T60" fmla="*/ 93 w 2964"/>
                <a:gd name="T61" fmla="*/ 2176 h 2408"/>
                <a:gd name="T62" fmla="*/ 1621 w 2964"/>
                <a:gd name="T63" fmla="*/ 2037 h 2408"/>
                <a:gd name="T64" fmla="*/ 741 w 2964"/>
                <a:gd name="T65" fmla="*/ 972 h 2408"/>
                <a:gd name="T66" fmla="*/ 695 w 2964"/>
                <a:gd name="T67" fmla="*/ 417 h 2408"/>
                <a:gd name="T68" fmla="*/ 1007 w 2964"/>
                <a:gd name="T69" fmla="*/ 370 h 2408"/>
                <a:gd name="T70" fmla="*/ 1459 w 2964"/>
                <a:gd name="T71" fmla="*/ 903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408">
                  <a:moveTo>
                    <a:pt x="185" y="2176"/>
                  </a:moveTo>
                  <a:cubicBezTo>
                    <a:pt x="185" y="2200"/>
                    <a:pt x="209" y="2223"/>
                    <a:pt x="231" y="2223"/>
                  </a:cubicBezTo>
                  <a:cubicBezTo>
                    <a:pt x="1621" y="2223"/>
                    <a:pt x="1621" y="2223"/>
                    <a:pt x="1621" y="2223"/>
                  </a:cubicBezTo>
                  <a:cubicBezTo>
                    <a:pt x="1644" y="2223"/>
                    <a:pt x="1667" y="2200"/>
                    <a:pt x="1667" y="2176"/>
                  </a:cubicBezTo>
                  <a:cubicBezTo>
                    <a:pt x="1667" y="2153"/>
                    <a:pt x="1644" y="2130"/>
                    <a:pt x="1621" y="2130"/>
                  </a:cubicBezTo>
                  <a:cubicBezTo>
                    <a:pt x="231" y="2130"/>
                    <a:pt x="231" y="2130"/>
                    <a:pt x="231" y="2130"/>
                  </a:cubicBezTo>
                  <a:cubicBezTo>
                    <a:pt x="209" y="2130"/>
                    <a:pt x="185" y="2153"/>
                    <a:pt x="185" y="2176"/>
                  </a:cubicBezTo>
                  <a:close/>
                  <a:moveTo>
                    <a:pt x="2789" y="104"/>
                  </a:moveTo>
                  <a:cubicBezTo>
                    <a:pt x="2777" y="69"/>
                    <a:pt x="2754" y="46"/>
                    <a:pt x="2720" y="35"/>
                  </a:cubicBezTo>
                  <a:cubicBezTo>
                    <a:pt x="2546" y="0"/>
                    <a:pt x="2546" y="0"/>
                    <a:pt x="2546" y="0"/>
                  </a:cubicBezTo>
                  <a:cubicBezTo>
                    <a:pt x="2569" y="92"/>
                    <a:pt x="2569" y="92"/>
                    <a:pt x="2569" y="92"/>
                  </a:cubicBezTo>
                  <a:cubicBezTo>
                    <a:pt x="1702" y="359"/>
                    <a:pt x="1702" y="359"/>
                    <a:pt x="1702" y="359"/>
                  </a:cubicBezTo>
                  <a:cubicBezTo>
                    <a:pt x="1679" y="370"/>
                    <a:pt x="1656" y="382"/>
                    <a:pt x="1644" y="394"/>
                  </a:cubicBezTo>
                  <a:cubicBezTo>
                    <a:pt x="1447" y="590"/>
                    <a:pt x="1447" y="590"/>
                    <a:pt x="1447" y="590"/>
                  </a:cubicBezTo>
                  <a:cubicBezTo>
                    <a:pt x="1366" y="451"/>
                    <a:pt x="1366" y="451"/>
                    <a:pt x="1366" y="451"/>
                  </a:cubicBezTo>
                  <a:cubicBezTo>
                    <a:pt x="1297" y="312"/>
                    <a:pt x="1158" y="231"/>
                    <a:pt x="1007" y="231"/>
                  </a:cubicBezTo>
                  <a:cubicBezTo>
                    <a:pt x="695" y="231"/>
                    <a:pt x="695" y="231"/>
                    <a:pt x="695" y="231"/>
                  </a:cubicBezTo>
                  <a:cubicBezTo>
                    <a:pt x="613" y="231"/>
                    <a:pt x="556" y="289"/>
                    <a:pt x="556" y="370"/>
                  </a:cubicBezTo>
                  <a:cubicBezTo>
                    <a:pt x="556" y="833"/>
                    <a:pt x="556" y="833"/>
                    <a:pt x="556" y="833"/>
                  </a:cubicBezTo>
                  <a:cubicBezTo>
                    <a:pt x="417" y="833"/>
                    <a:pt x="417" y="833"/>
                    <a:pt x="417" y="833"/>
                  </a:cubicBezTo>
                  <a:cubicBezTo>
                    <a:pt x="417" y="648"/>
                    <a:pt x="417" y="648"/>
                    <a:pt x="417" y="648"/>
                  </a:cubicBezTo>
                  <a:cubicBezTo>
                    <a:pt x="440" y="637"/>
                    <a:pt x="463" y="613"/>
                    <a:pt x="463" y="579"/>
                  </a:cubicBezTo>
                  <a:cubicBezTo>
                    <a:pt x="463" y="544"/>
                    <a:pt x="428" y="509"/>
                    <a:pt x="394" y="509"/>
                  </a:cubicBezTo>
                  <a:cubicBezTo>
                    <a:pt x="359" y="509"/>
                    <a:pt x="324" y="544"/>
                    <a:pt x="324" y="579"/>
                  </a:cubicBezTo>
                  <a:cubicBezTo>
                    <a:pt x="324" y="613"/>
                    <a:pt x="347" y="637"/>
                    <a:pt x="370" y="648"/>
                  </a:cubicBezTo>
                  <a:cubicBezTo>
                    <a:pt x="370" y="833"/>
                    <a:pt x="370" y="833"/>
                    <a:pt x="370" y="833"/>
                  </a:cubicBezTo>
                  <a:cubicBezTo>
                    <a:pt x="324" y="833"/>
                    <a:pt x="324" y="833"/>
                    <a:pt x="324" y="833"/>
                  </a:cubicBezTo>
                  <a:cubicBezTo>
                    <a:pt x="243" y="833"/>
                    <a:pt x="185" y="891"/>
                    <a:pt x="185" y="972"/>
                  </a:cubicBezTo>
                  <a:cubicBezTo>
                    <a:pt x="185" y="1621"/>
                    <a:pt x="185" y="1621"/>
                    <a:pt x="185" y="1621"/>
                  </a:cubicBezTo>
                  <a:cubicBezTo>
                    <a:pt x="185" y="1702"/>
                    <a:pt x="243" y="1760"/>
                    <a:pt x="324" y="1760"/>
                  </a:cubicBezTo>
                  <a:cubicBezTo>
                    <a:pt x="648" y="1760"/>
                    <a:pt x="648" y="1760"/>
                    <a:pt x="648" y="1760"/>
                  </a:cubicBezTo>
                  <a:cubicBezTo>
                    <a:pt x="625" y="1852"/>
                    <a:pt x="625" y="1852"/>
                    <a:pt x="625" y="1852"/>
                  </a:cubicBezTo>
                  <a:cubicBezTo>
                    <a:pt x="231" y="1910"/>
                    <a:pt x="231" y="1910"/>
                    <a:pt x="231" y="1910"/>
                  </a:cubicBezTo>
                  <a:cubicBezTo>
                    <a:pt x="93" y="1933"/>
                    <a:pt x="0" y="2049"/>
                    <a:pt x="0" y="2176"/>
                  </a:cubicBezTo>
                  <a:cubicBezTo>
                    <a:pt x="0" y="2303"/>
                    <a:pt x="104" y="2407"/>
                    <a:pt x="231" y="2407"/>
                  </a:cubicBezTo>
                  <a:cubicBezTo>
                    <a:pt x="1621" y="2407"/>
                    <a:pt x="1621" y="2407"/>
                    <a:pt x="1621" y="2407"/>
                  </a:cubicBezTo>
                  <a:cubicBezTo>
                    <a:pt x="1748" y="2407"/>
                    <a:pt x="1852" y="2303"/>
                    <a:pt x="1852" y="2176"/>
                  </a:cubicBezTo>
                  <a:cubicBezTo>
                    <a:pt x="1852" y="2049"/>
                    <a:pt x="1760" y="1933"/>
                    <a:pt x="1621" y="1910"/>
                  </a:cubicBezTo>
                  <a:cubicBezTo>
                    <a:pt x="1227" y="1852"/>
                    <a:pt x="1227" y="1852"/>
                    <a:pt x="1227" y="1852"/>
                  </a:cubicBezTo>
                  <a:cubicBezTo>
                    <a:pt x="1204" y="1760"/>
                    <a:pt x="1204" y="1760"/>
                    <a:pt x="1204" y="1760"/>
                  </a:cubicBezTo>
                  <a:cubicBezTo>
                    <a:pt x="1389" y="1760"/>
                    <a:pt x="1389" y="1760"/>
                    <a:pt x="1389" y="1760"/>
                  </a:cubicBezTo>
                  <a:cubicBezTo>
                    <a:pt x="1540" y="1760"/>
                    <a:pt x="1667" y="1632"/>
                    <a:pt x="1667" y="1482"/>
                  </a:cubicBezTo>
                  <a:cubicBezTo>
                    <a:pt x="1667" y="1065"/>
                    <a:pt x="1667" y="1065"/>
                    <a:pt x="1667" y="1065"/>
                  </a:cubicBezTo>
                  <a:cubicBezTo>
                    <a:pt x="1667" y="1019"/>
                    <a:pt x="1656" y="972"/>
                    <a:pt x="1632" y="937"/>
                  </a:cubicBezTo>
                  <a:cubicBezTo>
                    <a:pt x="1586" y="857"/>
                    <a:pt x="1586" y="857"/>
                    <a:pt x="1586" y="857"/>
                  </a:cubicBezTo>
                  <a:cubicBezTo>
                    <a:pt x="1806" y="602"/>
                    <a:pt x="1806" y="602"/>
                    <a:pt x="1806" y="602"/>
                  </a:cubicBezTo>
                  <a:cubicBezTo>
                    <a:pt x="2604" y="243"/>
                    <a:pt x="2604" y="243"/>
                    <a:pt x="2604" y="243"/>
                  </a:cubicBezTo>
                  <a:cubicBezTo>
                    <a:pt x="2824" y="1204"/>
                    <a:pt x="2824" y="1204"/>
                    <a:pt x="2824" y="1204"/>
                  </a:cubicBezTo>
                  <a:cubicBezTo>
                    <a:pt x="2361" y="1204"/>
                    <a:pt x="2361" y="1204"/>
                    <a:pt x="2361" y="1204"/>
                  </a:cubicBezTo>
                  <a:cubicBezTo>
                    <a:pt x="2338" y="1158"/>
                    <a:pt x="2338" y="1158"/>
                    <a:pt x="2338" y="1158"/>
                  </a:cubicBezTo>
                  <a:cubicBezTo>
                    <a:pt x="2326" y="1135"/>
                    <a:pt x="2291" y="1111"/>
                    <a:pt x="2257" y="1111"/>
                  </a:cubicBezTo>
                  <a:cubicBezTo>
                    <a:pt x="2223" y="1111"/>
                    <a:pt x="2223" y="1111"/>
                    <a:pt x="2223" y="1111"/>
                  </a:cubicBezTo>
                  <a:cubicBezTo>
                    <a:pt x="2303" y="1435"/>
                    <a:pt x="2303" y="1435"/>
                    <a:pt x="2303" y="1435"/>
                  </a:cubicBezTo>
                  <a:cubicBezTo>
                    <a:pt x="2338" y="1574"/>
                    <a:pt x="2465" y="1667"/>
                    <a:pt x="2604" y="1667"/>
                  </a:cubicBezTo>
                  <a:cubicBezTo>
                    <a:pt x="2743" y="1667"/>
                    <a:pt x="2870" y="1574"/>
                    <a:pt x="2905" y="1435"/>
                  </a:cubicBezTo>
                  <a:cubicBezTo>
                    <a:pt x="2963" y="1204"/>
                    <a:pt x="2963" y="1204"/>
                    <a:pt x="2963" y="1204"/>
                  </a:cubicBezTo>
                  <a:lnTo>
                    <a:pt x="2789" y="104"/>
                  </a:lnTo>
                  <a:close/>
                  <a:moveTo>
                    <a:pt x="1621" y="2037"/>
                  </a:moveTo>
                  <a:cubicBezTo>
                    <a:pt x="1702" y="2037"/>
                    <a:pt x="1760" y="2095"/>
                    <a:pt x="1760" y="2176"/>
                  </a:cubicBezTo>
                  <a:cubicBezTo>
                    <a:pt x="1760" y="2256"/>
                    <a:pt x="1702" y="2314"/>
                    <a:pt x="1621" y="2314"/>
                  </a:cubicBezTo>
                  <a:cubicBezTo>
                    <a:pt x="231" y="2314"/>
                    <a:pt x="231" y="2314"/>
                    <a:pt x="231" y="2314"/>
                  </a:cubicBezTo>
                  <a:cubicBezTo>
                    <a:pt x="150" y="2314"/>
                    <a:pt x="93" y="2256"/>
                    <a:pt x="93" y="2176"/>
                  </a:cubicBezTo>
                  <a:cubicBezTo>
                    <a:pt x="93" y="2095"/>
                    <a:pt x="150" y="2037"/>
                    <a:pt x="231" y="2037"/>
                  </a:cubicBezTo>
                  <a:lnTo>
                    <a:pt x="1621" y="2037"/>
                  </a:lnTo>
                  <a:close/>
                  <a:moveTo>
                    <a:pt x="1424" y="972"/>
                  </a:moveTo>
                  <a:cubicBezTo>
                    <a:pt x="741" y="972"/>
                    <a:pt x="741" y="972"/>
                    <a:pt x="741" y="972"/>
                  </a:cubicBezTo>
                  <a:cubicBezTo>
                    <a:pt x="718" y="972"/>
                    <a:pt x="695" y="949"/>
                    <a:pt x="695" y="926"/>
                  </a:cubicBezTo>
                  <a:cubicBezTo>
                    <a:pt x="695" y="417"/>
                    <a:pt x="695" y="417"/>
                    <a:pt x="695" y="417"/>
                  </a:cubicBezTo>
                  <a:cubicBezTo>
                    <a:pt x="695" y="394"/>
                    <a:pt x="718" y="370"/>
                    <a:pt x="741" y="370"/>
                  </a:cubicBezTo>
                  <a:cubicBezTo>
                    <a:pt x="1007" y="370"/>
                    <a:pt x="1007" y="370"/>
                    <a:pt x="1007" y="370"/>
                  </a:cubicBezTo>
                  <a:cubicBezTo>
                    <a:pt x="1100" y="370"/>
                    <a:pt x="1192" y="428"/>
                    <a:pt x="1250" y="521"/>
                  </a:cubicBezTo>
                  <a:cubicBezTo>
                    <a:pt x="1459" y="903"/>
                    <a:pt x="1459" y="903"/>
                    <a:pt x="1459" y="903"/>
                  </a:cubicBezTo>
                  <a:cubicBezTo>
                    <a:pt x="1470" y="937"/>
                    <a:pt x="1459" y="972"/>
                    <a:pt x="1424" y="972"/>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aphicFrame>
        <p:nvGraphicFramePr>
          <p:cNvPr id="27" name="Table 26">
            <a:extLst>
              <a:ext uri="{FF2B5EF4-FFF2-40B4-BE49-F238E27FC236}">
                <a16:creationId xmlns:a16="http://schemas.microsoft.com/office/drawing/2014/main" id="{C91764F4-ED9D-F441-BB24-0933A97539D2}"/>
              </a:ext>
            </a:extLst>
          </p:cNvPr>
          <p:cNvGraphicFramePr>
            <a:graphicFrameLocks noGrp="1"/>
          </p:cNvGraphicFramePr>
          <p:nvPr>
            <p:extLst/>
          </p:nvPr>
        </p:nvGraphicFramePr>
        <p:xfrm>
          <a:off x="533451" y="2851056"/>
          <a:ext cx="11186848" cy="2225040"/>
        </p:xfrm>
        <a:graphic>
          <a:graphicData uri="http://schemas.openxmlformats.org/drawingml/2006/table">
            <a:tbl>
              <a:tblPr>
                <a:tableStyleId>{0E3FDE45-AF77-4B5C-9715-49D594BDF05E}</a:tableStyleId>
              </a:tblPr>
              <a:tblGrid>
                <a:gridCol w="2796712">
                  <a:extLst>
                    <a:ext uri="{9D8B030D-6E8A-4147-A177-3AD203B41FA5}">
                      <a16:colId xmlns:a16="http://schemas.microsoft.com/office/drawing/2014/main" val="52871108"/>
                    </a:ext>
                  </a:extLst>
                </a:gridCol>
                <a:gridCol w="2796712">
                  <a:extLst>
                    <a:ext uri="{9D8B030D-6E8A-4147-A177-3AD203B41FA5}">
                      <a16:colId xmlns:a16="http://schemas.microsoft.com/office/drawing/2014/main" val="20000"/>
                    </a:ext>
                  </a:extLst>
                </a:gridCol>
                <a:gridCol w="2796712">
                  <a:extLst>
                    <a:ext uri="{9D8B030D-6E8A-4147-A177-3AD203B41FA5}">
                      <a16:colId xmlns:a16="http://schemas.microsoft.com/office/drawing/2014/main" val="20001"/>
                    </a:ext>
                  </a:extLst>
                </a:gridCol>
                <a:gridCol w="2796712">
                  <a:extLst>
                    <a:ext uri="{9D8B030D-6E8A-4147-A177-3AD203B41FA5}">
                      <a16:colId xmlns:a16="http://schemas.microsoft.com/office/drawing/2014/main" val="20002"/>
                    </a:ext>
                  </a:extLst>
                </a:gridCol>
              </a:tblGrid>
              <a:tr h="1867775">
                <a:tc>
                  <a:txBody>
                    <a:bodyPr/>
                    <a:lstStyle/>
                    <a:p>
                      <a:pPr marL="285750" indent="-285750" algn="l">
                        <a:buFont typeface="Arial" panose="020B0604020202020204" pitchFamily="34" charset="0"/>
                        <a:buChar char="•"/>
                      </a:pPr>
                      <a:r>
                        <a:rPr lang="en-US" sz="1400" b="0" u="none" baseline="0" dirty="0">
                          <a:solidFill>
                            <a:schemeClr val="tx1"/>
                          </a:solidFill>
                          <a:latin typeface="+mn-lt"/>
                        </a:rPr>
                        <a:t>Understand the digital platform vision, business drivers</a:t>
                      </a:r>
                    </a:p>
                    <a:p>
                      <a:pPr marL="285750" indent="-285750" algn="l">
                        <a:buFont typeface="Arial" panose="020B0604020202020204" pitchFamily="34" charset="0"/>
                        <a:buChar char="•"/>
                      </a:pPr>
                      <a:r>
                        <a:rPr lang="en-US" sz="1400" b="0" u="none" baseline="0" dirty="0">
                          <a:solidFill>
                            <a:schemeClr val="tx1"/>
                          </a:solidFill>
                          <a:latin typeface="+mn-lt"/>
                        </a:rPr>
                        <a:t>Discover the current and future state</a:t>
                      </a:r>
                    </a:p>
                    <a:p>
                      <a:pPr marL="285750" indent="-285750" algn="l">
                        <a:buFont typeface="Arial" panose="020B0604020202020204" pitchFamily="34" charset="0"/>
                        <a:buChar char="•"/>
                      </a:pPr>
                      <a:r>
                        <a:rPr lang="en-US" sz="1400" b="0" u="none" baseline="0" dirty="0">
                          <a:solidFill>
                            <a:schemeClr val="tx1"/>
                          </a:solidFill>
                          <a:latin typeface="+mn-lt"/>
                        </a:rPr>
                        <a:t>Define the Digital Platform Implementation Roadmap</a:t>
                      </a:r>
                    </a:p>
                    <a:p>
                      <a:pPr marL="285750" indent="-285750" algn="l">
                        <a:buFont typeface="Arial" panose="020B0604020202020204" pitchFamily="34" charset="0"/>
                        <a:buChar char="•"/>
                      </a:pPr>
                      <a:r>
                        <a:rPr lang="en-US" sz="1400" b="0" u="none" baseline="0" dirty="0">
                          <a:solidFill>
                            <a:schemeClr val="tx1"/>
                          </a:solidFill>
                          <a:latin typeface="+mn-lt"/>
                        </a:rPr>
                        <a:t>Discover right technologies and solutions by building POTs/MVPs</a:t>
                      </a:r>
                    </a:p>
                  </a:txBody>
                  <a:tcPr marT="91440" marB="0">
                    <a:lnL w="12700" cap="flat" cmpd="sng" algn="ctr">
                      <a:no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u="none" baseline="0" dirty="0">
                          <a:solidFill>
                            <a:schemeClr val="tx1"/>
                          </a:solidFill>
                          <a:latin typeface="+mn-lt"/>
                        </a:rPr>
                        <a:t>Domain Driven Design</a:t>
                      </a:r>
                    </a:p>
                    <a:p>
                      <a:pPr marL="171450" indent="-171450" algn="l">
                        <a:spcAft>
                          <a:spcPts val="0"/>
                        </a:spcAft>
                        <a:buFont typeface="Arial" panose="020B0604020202020204" pitchFamily="34" charset="0"/>
                        <a:buChar char="•"/>
                      </a:pPr>
                      <a:r>
                        <a:rPr lang="en-US" sz="1400" b="0" u="none" dirty="0">
                          <a:solidFill>
                            <a:schemeClr val="tx1"/>
                          </a:solidFill>
                          <a:latin typeface="+mn-lt"/>
                        </a:rPr>
                        <a:t>Micro-service</a:t>
                      </a:r>
                      <a:r>
                        <a:rPr lang="en-US" sz="1400" b="0" u="none" baseline="0" dirty="0">
                          <a:solidFill>
                            <a:schemeClr val="tx1"/>
                          </a:solidFill>
                          <a:latin typeface="+mn-lt"/>
                        </a:rPr>
                        <a:t>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mn-lt"/>
                        </a:rPr>
                        <a:t>Evolve Microservices Canvas</a:t>
                      </a:r>
                    </a:p>
                    <a:p>
                      <a:pPr marL="171450" indent="-171450" algn="l">
                        <a:spcAft>
                          <a:spcPts val="0"/>
                        </a:spcAft>
                        <a:buFont typeface="Arial" panose="020B0604020202020204" pitchFamily="34" charset="0"/>
                        <a:buChar char="•"/>
                      </a:pPr>
                      <a:r>
                        <a:rPr lang="en-US" sz="1400" b="0" u="none" baseline="0" dirty="0">
                          <a:solidFill>
                            <a:schemeClr val="tx1"/>
                          </a:solidFill>
                          <a:latin typeface="+mn-lt"/>
                        </a:rPr>
                        <a:t>API Strategy</a:t>
                      </a:r>
                    </a:p>
                    <a:p>
                      <a:pPr marL="171450" lvl="0" indent="-171450" algn="l">
                        <a:spcAft>
                          <a:spcPts val="0"/>
                        </a:spcAft>
                        <a:buFont typeface="Arial" panose="020B0604020202020204" pitchFamily="34" charset="0"/>
                        <a:buChar char="•"/>
                      </a:pPr>
                      <a:r>
                        <a:rPr lang="en-US" sz="1400" dirty="0">
                          <a:latin typeface="+mn-lt"/>
                        </a:rPr>
                        <a:t>Problem Space Definition</a:t>
                      </a:r>
                    </a:p>
                    <a:p>
                      <a:pPr marL="171450" lvl="0" indent="-171450" algn="l">
                        <a:spcAft>
                          <a:spcPts val="0"/>
                        </a:spcAft>
                        <a:buFont typeface="Arial" panose="020B0604020202020204" pitchFamily="34" charset="0"/>
                        <a:buChar char="•"/>
                      </a:pPr>
                      <a:r>
                        <a:rPr lang="en-US" sz="1400" dirty="0">
                          <a:latin typeface="+mn-lt"/>
                        </a:rPr>
                        <a:t>Teams by Domain responsibility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latin typeface="+mn-lt"/>
                          <a:ea typeface="+mn-ea"/>
                          <a:cs typeface="Oracle Sans" panose="020B0503020204020204" pitchFamily="34" charset="0"/>
                        </a:rPr>
                        <a:t>Day 0 Automation Strategy</a:t>
                      </a:r>
                      <a:endParaRPr lang="en-US" sz="1400" b="0" u="none" baseline="0" dirty="0">
                        <a:solidFill>
                          <a:schemeClr val="tx1"/>
                        </a:solidFill>
                        <a:latin typeface="+mn-lt"/>
                      </a:endParaRPr>
                    </a:p>
                    <a:p>
                      <a:pPr algn="ctr"/>
                      <a:endParaRPr lang="en-US" sz="1400" b="0" u="none" baseline="0" dirty="0">
                        <a:solidFill>
                          <a:schemeClr val="tx1"/>
                        </a:solidFill>
                        <a:latin typeface="+mn-lt"/>
                      </a:endParaRPr>
                    </a:p>
                  </a:txBody>
                  <a:tcPr marT="91440" marB="0">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171450" indent="-171450" algn="l">
                        <a:spcBef>
                          <a:spcPts val="0"/>
                        </a:spcBef>
                        <a:buFont typeface="Arial" panose="020B0604020202020204" pitchFamily="34" charset="0"/>
                        <a:buChar char="•"/>
                      </a:pPr>
                      <a:r>
                        <a:rPr lang="en-US" sz="1400" b="0" u="none" dirty="0">
                          <a:solidFill>
                            <a:schemeClr val="tx1"/>
                          </a:solidFill>
                          <a:latin typeface="+mn-lt"/>
                        </a:rPr>
                        <a:t>Small, Agile, Autonomous teams</a:t>
                      </a:r>
                      <a:endParaRPr lang="en-US" sz="1400" b="0" u="none" baseline="0" dirty="0">
                        <a:solidFill>
                          <a:schemeClr val="tx1"/>
                        </a:solidFill>
                        <a:latin typeface="+mn-lt"/>
                      </a:endParaRPr>
                    </a:p>
                    <a:p>
                      <a:pPr marL="171450" lvl="0" indent="-171450" algn="l">
                        <a:spcBef>
                          <a:spcPts val="0"/>
                        </a:spcBef>
                        <a:buFont typeface="Arial" panose="020B0604020202020204" pitchFamily="34" charset="0"/>
                        <a:buChar char="•"/>
                      </a:pPr>
                      <a:r>
                        <a:rPr lang="en-US" sz="1400" dirty="0">
                          <a:latin typeface="+mn-lt"/>
                        </a:rPr>
                        <a:t>Identify Technology Frameworks</a:t>
                      </a:r>
                    </a:p>
                    <a:p>
                      <a:pPr marL="171450" lvl="0" indent="-171450" algn="l">
                        <a:spcBef>
                          <a:spcPts val="0"/>
                        </a:spcBef>
                        <a:buFont typeface="Arial" panose="020B0604020202020204" pitchFamily="34" charset="0"/>
                        <a:buChar char="•"/>
                      </a:pPr>
                      <a:r>
                        <a:rPr lang="en-US" sz="1400" dirty="0">
                          <a:latin typeface="+mn-lt"/>
                        </a:rPr>
                        <a:t>Abstract Cloud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mn-lt"/>
                        </a:rPr>
                        <a:t>Create Development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mn-lt"/>
                        </a:rPr>
                        <a:t>Adopt 12 Factor Principles</a:t>
                      </a:r>
                    </a:p>
                    <a:p>
                      <a:pPr algn="l"/>
                      <a:endParaRPr lang="en-US" sz="1400" b="0" u="none" baseline="0" dirty="0">
                        <a:solidFill>
                          <a:schemeClr val="tx1"/>
                        </a:solidFill>
                        <a:latin typeface="+mn-lt"/>
                      </a:endParaRPr>
                    </a:p>
                    <a:p>
                      <a:pPr algn="ctr"/>
                      <a:endParaRPr lang="en-US" sz="1400" b="0" u="none" dirty="0">
                        <a:solidFill>
                          <a:schemeClr val="tx1"/>
                        </a:solidFill>
                        <a:latin typeface="+mn-lt"/>
                      </a:endParaRPr>
                    </a:p>
                  </a:txBody>
                  <a:tcPr marT="91440" marB="0">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defTabSz="533400">
                        <a:lnSpc>
                          <a:spcPct val="100000"/>
                        </a:lnSpc>
                        <a:spcBef>
                          <a:spcPts val="0"/>
                        </a:spcBef>
                        <a:spcAft>
                          <a:spcPts val="0"/>
                        </a:spcAft>
                        <a:buFont typeface="Arial" panose="020B0604020202020204" pitchFamily="34" charset="0"/>
                        <a:buChar char="•"/>
                      </a:pPr>
                      <a:r>
                        <a:rPr lang="en-US" sz="1400" kern="1200" dirty="0">
                          <a:latin typeface="+mn-lt"/>
                          <a:ea typeface="+mn-ea"/>
                          <a:cs typeface="Oracle Sans" panose="020B0503020204020204" pitchFamily="34" charset="0"/>
                        </a:rPr>
                        <a:t>3 Standard Phases – CI, CD-D</a:t>
                      </a:r>
                    </a:p>
                    <a:p>
                      <a:pPr marL="171450" lvl="0" indent="-171450" algn="l" defTabSz="533400">
                        <a:lnSpc>
                          <a:spcPct val="100000"/>
                        </a:lnSpc>
                        <a:spcBef>
                          <a:spcPts val="0"/>
                        </a:spcBef>
                        <a:spcAft>
                          <a:spcPts val="0"/>
                        </a:spcAft>
                        <a:buFont typeface="Arial" panose="020B0604020202020204" pitchFamily="34" charset="0"/>
                        <a:buChar char="•"/>
                      </a:pPr>
                      <a:r>
                        <a:rPr lang="en-US" sz="1400" kern="1200" dirty="0">
                          <a:latin typeface="+mn-lt"/>
                          <a:ea typeface="+mn-ea"/>
                          <a:cs typeface="Oracle Sans" panose="020B0503020204020204" pitchFamily="34" charset="0"/>
                        </a:rPr>
                        <a:t>Industry Standard Tools </a:t>
                      </a:r>
                    </a:p>
                    <a:p>
                      <a:pPr marL="171450" lvl="0" indent="-171450" algn="l" defTabSz="533400">
                        <a:lnSpc>
                          <a:spcPct val="100000"/>
                        </a:lnSpc>
                        <a:spcBef>
                          <a:spcPts val="0"/>
                        </a:spcBef>
                        <a:spcAft>
                          <a:spcPts val="0"/>
                        </a:spcAft>
                        <a:buFont typeface="Arial" panose="020B0604020202020204" pitchFamily="34" charset="0"/>
                        <a:buChar char="•"/>
                      </a:pPr>
                      <a:r>
                        <a:rPr lang="en-US" sz="1400" kern="1200" dirty="0">
                          <a:latin typeface="+mn-lt"/>
                          <a:ea typeface="+mn-ea"/>
                          <a:cs typeface="Oracle Sans" panose="020B0503020204020204" pitchFamily="34" charset="0"/>
                        </a:rPr>
                        <a:t>Adaptation of Best Practices </a:t>
                      </a:r>
                    </a:p>
                    <a:p>
                      <a:pPr marL="171450" lvl="0" indent="-171450" algn="l" defTabSz="533400">
                        <a:lnSpc>
                          <a:spcPct val="100000"/>
                        </a:lnSpc>
                        <a:spcBef>
                          <a:spcPts val="0"/>
                        </a:spcBef>
                        <a:spcAft>
                          <a:spcPts val="0"/>
                        </a:spcAft>
                        <a:buFont typeface="Arial" panose="020B0604020202020204" pitchFamily="34" charset="0"/>
                        <a:buChar char="•"/>
                      </a:pPr>
                      <a:endParaRPr lang="en-US" sz="1400" kern="1200" dirty="0">
                        <a:latin typeface="+mn-lt"/>
                        <a:ea typeface="+mn-ea"/>
                        <a:cs typeface="Oracle Sans" panose="020B0503020204020204" pitchFamily="34" charset="0"/>
                      </a:endParaRPr>
                    </a:p>
                    <a:p>
                      <a:pPr marL="171450" lvl="0" indent="-171450" algn="ctr" defTabSz="533400">
                        <a:lnSpc>
                          <a:spcPct val="100000"/>
                        </a:lnSpc>
                        <a:spcBef>
                          <a:spcPts val="0"/>
                        </a:spcBef>
                        <a:spcAft>
                          <a:spcPts val="0"/>
                        </a:spcAft>
                        <a:buFont typeface="Arial" panose="020B0604020202020204" pitchFamily="34" charset="0"/>
                        <a:buChar char="•"/>
                      </a:pPr>
                      <a:endParaRPr lang="en-US" sz="1400" kern="1200" dirty="0">
                        <a:latin typeface="+mn-lt"/>
                        <a:ea typeface="+mn-ea"/>
                        <a:cs typeface="Oracle Sans" panose="020B0503020204020204" pitchFamily="34" charset="0"/>
                      </a:endParaRPr>
                    </a:p>
                    <a:p>
                      <a:pPr marL="0" algn="ctr" defTabSz="685800" rtl="0" eaLnBrk="1" latinLnBrk="0" hangingPunct="1"/>
                      <a:endParaRPr lang="en-US" sz="1400" b="0" u="none" kern="1200" dirty="0">
                        <a:solidFill>
                          <a:schemeClr val="tx1"/>
                        </a:solidFill>
                        <a:latin typeface="+mn-lt"/>
                        <a:ea typeface="+mn-ea"/>
                        <a:cs typeface="+mn-cs"/>
                      </a:endParaRPr>
                    </a:p>
                  </a:txBody>
                  <a:tcPr marT="91440" marB="0">
                    <a:lnL w="12700" cap="flat" cmpd="sng" algn="ctr">
                      <a:solidFill>
                        <a:schemeClr val="accent1"/>
                      </a:solid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34" name="Table 33">
            <a:extLst>
              <a:ext uri="{FF2B5EF4-FFF2-40B4-BE49-F238E27FC236}">
                <a16:creationId xmlns:a16="http://schemas.microsoft.com/office/drawing/2014/main" id="{10F963D0-B5F4-964A-85CF-FA3CEF0F38E0}"/>
              </a:ext>
            </a:extLst>
          </p:cNvPr>
          <p:cNvGraphicFramePr>
            <a:graphicFrameLocks noGrp="1"/>
          </p:cNvGraphicFramePr>
          <p:nvPr/>
        </p:nvGraphicFramePr>
        <p:xfrm>
          <a:off x="533451" y="5556428"/>
          <a:ext cx="11476233" cy="365760"/>
        </p:xfrm>
        <a:graphic>
          <a:graphicData uri="http://schemas.openxmlformats.org/drawingml/2006/table">
            <a:tbl>
              <a:tblPr>
                <a:tableStyleId>{0E3FDE45-AF77-4B5C-9715-49D594BDF05E}</a:tableStyleId>
              </a:tblPr>
              <a:tblGrid>
                <a:gridCol w="4510355">
                  <a:extLst>
                    <a:ext uri="{9D8B030D-6E8A-4147-A177-3AD203B41FA5}">
                      <a16:colId xmlns:a16="http://schemas.microsoft.com/office/drawing/2014/main" val="20000"/>
                    </a:ext>
                  </a:extLst>
                </a:gridCol>
                <a:gridCol w="4458984">
                  <a:extLst>
                    <a:ext uri="{9D8B030D-6E8A-4147-A177-3AD203B41FA5}">
                      <a16:colId xmlns:a16="http://schemas.microsoft.com/office/drawing/2014/main" val="20001"/>
                    </a:ext>
                  </a:extLst>
                </a:gridCol>
                <a:gridCol w="2506894">
                  <a:extLst>
                    <a:ext uri="{9D8B030D-6E8A-4147-A177-3AD203B41FA5}">
                      <a16:colId xmlns:a16="http://schemas.microsoft.com/office/drawing/2014/main" val="20002"/>
                    </a:ext>
                  </a:extLst>
                </a:gridCol>
              </a:tblGrid>
              <a:tr h="365760">
                <a:tc>
                  <a:txBody>
                    <a:bodyPr/>
                    <a:lstStyle/>
                    <a:p>
                      <a:pPr algn="ctr"/>
                      <a:r>
                        <a:rPr lang="en-US" sz="1600" b="0" u="none" baseline="0" dirty="0">
                          <a:solidFill>
                            <a:schemeClr val="tx1"/>
                          </a:solidFill>
                        </a:rPr>
                        <a:t>Containerized          Proven Architecture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600" b="0" u="none" dirty="0">
                          <a:solidFill>
                            <a:schemeClr val="tx1"/>
                          </a:solidFill>
                        </a:rPr>
                        <a:t>Optimized Teams              Rapid Delivery</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685800" rtl="0" eaLnBrk="1" latinLnBrk="0" hangingPunct="1"/>
                      <a:r>
                        <a:rPr lang="en-US" sz="1600" b="0" u="none" kern="1200" dirty="0">
                          <a:solidFill>
                            <a:schemeClr val="tx1"/>
                          </a:solidFill>
                          <a:latin typeface="+mn-lt"/>
                          <a:ea typeface="+mn-ea"/>
                          <a:cs typeface="+mn-cs"/>
                        </a:rPr>
                        <a:t>Satisfied Customer</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36" name="Freeform 11">
            <a:extLst>
              <a:ext uri="{FF2B5EF4-FFF2-40B4-BE49-F238E27FC236}">
                <a16:creationId xmlns:a16="http://schemas.microsoft.com/office/drawing/2014/main" id="{09D59EF1-03B8-7840-A31C-A411C8107FD4}"/>
              </a:ext>
            </a:extLst>
          </p:cNvPr>
          <p:cNvSpPr>
            <a:spLocks noChangeAspect="1" noChangeArrowheads="1"/>
          </p:cNvSpPr>
          <p:nvPr/>
        </p:nvSpPr>
        <p:spPr bwMode="auto">
          <a:xfrm>
            <a:off x="5938313" y="5023539"/>
            <a:ext cx="644558" cy="563988"/>
          </a:xfrm>
          <a:custGeom>
            <a:avLst/>
            <a:gdLst>
              <a:gd name="T0" fmla="*/ 1482 w 2964"/>
              <a:gd name="T1" fmla="*/ 0 h 2593"/>
              <a:gd name="T2" fmla="*/ 498 w 2964"/>
              <a:gd name="T3" fmla="*/ 2592 h 2593"/>
              <a:gd name="T4" fmla="*/ 2963 w 2964"/>
              <a:gd name="T5" fmla="*/ 1481 h 2593"/>
              <a:gd name="T6" fmla="*/ 2396 w 2964"/>
              <a:gd name="T7" fmla="*/ 2407 h 2593"/>
              <a:gd name="T8" fmla="*/ 1482 w 2964"/>
              <a:gd name="T9" fmla="*/ 2025 h 2593"/>
              <a:gd name="T10" fmla="*/ 185 w 2964"/>
              <a:gd name="T11" fmla="*/ 1481 h 2593"/>
              <a:gd name="T12" fmla="*/ 2777 w 2964"/>
              <a:gd name="T13" fmla="*/ 1481 h 2593"/>
              <a:gd name="T14" fmla="*/ 1655 w 2964"/>
              <a:gd name="T15" fmla="*/ 1274 h 2593"/>
              <a:gd name="T16" fmla="*/ 1378 w 2964"/>
              <a:gd name="T17" fmla="*/ 1228 h 2593"/>
              <a:gd name="T18" fmla="*/ 1585 w 2964"/>
              <a:gd name="T19" fmla="*/ 1736 h 2593"/>
              <a:gd name="T20" fmla="*/ 2187 w 2964"/>
              <a:gd name="T21" fmla="*/ 1239 h 2593"/>
              <a:gd name="T22" fmla="*/ 1655 w 2964"/>
              <a:gd name="T23" fmla="*/ 1274 h 2593"/>
              <a:gd name="T24" fmla="*/ 567 w 2964"/>
              <a:gd name="T25" fmla="*/ 1481 h 2593"/>
              <a:gd name="T26" fmla="*/ 324 w 2964"/>
              <a:gd name="T27" fmla="*/ 1435 h 2593"/>
              <a:gd name="T28" fmla="*/ 324 w 2964"/>
              <a:gd name="T29" fmla="*/ 1527 h 2593"/>
              <a:gd name="T30" fmla="*/ 567 w 2964"/>
              <a:gd name="T31" fmla="*/ 1481 h 2593"/>
              <a:gd name="T32" fmla="*/ 1482 w 2964"/>
              <a:gd name="T33" fmla="*/ 556 h 2593"/>
              <a:gd name="T34" fmla="*/ 1527 w 2964"/>
              <a:gd name="T35" fmla="*/ 324 h 2593"/>
              <a:gd name="T36" fmla="*/ 1436 w 2964"/>
              <a:gd name="T37" fmla="*/ 324 h 2593"/>
              <a:gd name="T38" fmla="*/ 1482 w 2964"/>
              <a:gd name="T39" fmla="*/ 556 h 2593"/>
              <a:gd name="T40" fmla="*/ 579 w 2964"/>
              <a:gd name="T41" fmla="*/ 1805 h 2593"/>
              <a:gd name="T42" fmla="*/ 370 w 2964"/>
              <a:gd name="T43" fmla="*/ 1944 h 2593"/>
              <a:gd name="T44" fmla="*/ 428 w 2964"/>
              <a:gd name="T45" fmla="*/ 1967 h 2593"/>
              <a:gd name="T46" fmla="*/ 637 w 2964"/>
              <a:gd name="T47" fmla="*/ 1829 h 2593"/>
              <a:gd name="T48" fmla="*/ 2303 w 2964"/>
              <a:gd name="T49" fmla="*/ 1135 h 2593"/>
              <a:gd name="T50" fmla="*/ 2349 w 2964"/>
              <a:gd name="T51" fmla="*/ 1169 h 2593"/>
              <a:gd name="T52" fmla="*/ 2569 w 2964"/>
              <a:gd name="T53" fmla="*/ 1077 h 2593"/>
              <a:gd name="T54" fmla="*/ 2534 w 2964"/>
              <a:gd name="T55" fmla="*/ 996 h 2593"/>
              <a:gd name="T56" fmla="*/ 2303 w 2964"/>
              <a:gd name="T57" fmla="*/ 1135 h 2593"/>
              <a:gd name="T58" fmla="*/ 1840 w 2964"/>
              <a:gd name="T59" fmla="*/ 626 h 2593"/>
              <a:gd name="T60" fmla="*/ 1898 w 2964"/>
              <a:gd name="T61" fmla="*/ 602 h 2593"/>
              <a:gd name="T62" fmla="*/ 1944 w 2964"/>
              <a:gd name="T63" fmla="*/ 371 h 2593"/>
              <a:gd name="T64" fmla="*/ 1805 w 2964"/>
              <a:gd name="T65" fmla="*/ 567 h 2593"/>
              <a:gd name="T66" fmla="*/ 695 w 2964"/>
              <a:gd name="T67" fmla="*/ 626 h 2593"/>
              <a:gd name="T68" fmla="*/ 625 w 2964"/>
              <a:gd name="T69" fmla="*/ 626 h 2593"/>
              <a:gd name="T70" fmla="*/ 776 w 2964"/>
              <a:gd name="T71" fmla="*/ 834 h 2593"/>
              <a:gd name="T72" fmla="*/ 833 w 2964"/>
              <a:gd name="T73" fmla="*/ 834 h 2593"/>
              <a:gd name="T74" fmla="*/ 695 w 2964"/>
              <a:gd name="T75" fmla="*/ 626 h 2593"/>
              <a:gd name="T76" fmla="*/ 2569 w 2964"/>
              <a:gd name="T77" fmla="*/ 1886 h 2593"/>
              <a:gd name="T78" fmla="*/ 2303 w 2964"/>
              <a:gd name="T79" fmla="*/ 1829 h 2593"/>
              <a:gd name="T80" fmla="*/ 2534 w 2964"/>
              <a:gd name="T81" fmla="*/ 1967 h 2593"/>
              <a:gd name="T82" fmla="*/ 2592 w 2964"/>
              <a:gd name="T83" fmla="*/ 1944 h 2593"/>
              <a:gd name="T84" fmla="*/ 2639 w 2964"/>
              <a:gd name="T85" fmla="*/ 1435 h 2593"/>
              <a:gd name="T86" fmla="*/ 2418 w 2964"/>
              <a:gd name="T87" fmla="*/ 1435 h 2593"/>
              <a:gd name="T88" fmla="*/ 2418 w 2964"/>
              <a:gd name="T89" fmla="*/ 1527 h 2593"/>
              <a:gd name="T90" fmla="*/ 2685 w 2964"/>
              <a:gd name="T91" fmla="*/ 1481 h 2593"/>
              <a:gd name="T92" fmla="*/ 1077 w 2964"/>
              <a:gd name="T93" fmla="*/ 394 h 2593"/>
              <a:gd name="T94" fmla="*/ 1019 w 2964"/>
              <a:gd name="T95" fmla="*/ 371 h 2593"/>
              <a:gd name="T96" fmla="*/ 1065 w 2964"/>
              <a:gd name="T97" fmla="*/ 602 h 2593"/>
              <a:gd name="T98" fmla="*/ 1123 w 2964"/>
              <a:gd name="T99" fmla="*/ 626 h 2593"/>
              <a:gd name="T100" fmla="*/ 1077 w 2964"/>
              <a:gd name="T101" fmla="*/ 394 h 2593"/>
              <a:gd name="T102" fmla="*/ 2338 w 2964"/>
              <a:gd name="T103" fmla="*/ 626 h 2593"/>
              <a:gd name="T104" fmla="*/ 2141 w 2964"/>
              <a:gd name="T105" fmla="*/ 764 h 2593"/>
              <a:gd name="T106" fmla="*/ 2164 w 2964"/>
              <a:gd name="T107" fmla="*/ 845 h 2593"/>
              <a:gd name="T108" fmla="*/ 2338 w 2964"/>
              <a:gd name="T109" fmla="*/ 695 h 2593"/>
              <a:gd name="T110" fmla="*/ 613 w 2964"/>
              <a:gd name="T111" fmla="*/ 1077 h 2593"/>
              <a:gd name="T112" fmla="*/ 428 w 2964"/>
              <a:gd name="T113" fmla="*/ 996 h 2593"/>
              <a:gd name="T114" fmla="*/ 394 w 2964"/>
              <a:gd name="T115" fmla="*/ 1077 h 2593"/>
              <a:gd name="T116" fmla="*/ 602 w 2964"/>
              <a:gd name="T117" fmla="*/ 1158 h 2593"/>
              <a:gd name="T118" fmla="*/ 613 w 2964"/>
              <a:gd name="T119" fmla="*/ 1077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64" h="2593">
                <a:moveTo>
                  <a:pt x="1482" y="0"/>
                </a:moveTo>
                <a:lnTo>
                  <a:pt x="1482" y="0"/>
                </a:lnTo>
                <a:cubicBezTo>
                  <a:pt x="660" y="0"/>
                  <a:pt x="0" y="660"/>
                  <a:pt x="0" y="1481"/>
                </a:cubicBezTo>
                <a:cubicBezTo>
                  <a:pt x="0" y="1921"/>
                  <a:pt x="197" y="2326"/>
                  <a:pt x="498" y="2592"/>
                </a:cubicBezTo>
                <a:cubicBezTo>
                  <a:pt x="2465" y="2592"/>
                  <a:pt x="2465" y="2592"/>
                  <a:pt x="2465" y="2592"/>
                </a:cubicBezTo>
                <a:cubicBezTo>
                  <a:pt x="2766" y="2326"/>
                  <a:pt x="2963" y="1921"/>
                  <a:pt x="2963" y="1481"/>
                </a:cubicBezTo>
                <a:cubicBezTo>
                  <a:pt x="2963" y="660"/>
                  <a:pt x="2303" y="0"/>
                  <a:pt x="1482" y="0"/>
                </a:cubicBezTo>
                <a:close/>
                <a:moveTo>
                  <a:pt x="2396" y="2407"/>
                </a:moveTo>
                <a:lnTo>
                  <a:pt x="2396" y="2407"/>
                </a:lnTo>
                <a:cubicBezTo>
                  <a:pt x="1481" y="2025"/>
                  <a:pt x="1482" y="2025"/>
                  <a:pt x="1482" y="2025"/>
                </a:cubicBezTo>
                <a:cubicBezTo>
                  <a:pt x="1482" y="2025"/>
                  <a:pt x="1007" y="2222"/>
                  <a:pt x="567" y="2407"/>
                </a:cubicBezTo>
                <a:cubicBezTo>
                  <a:pt x="336" y="2164"/>
                  <a:pt x="185" y="1840"/>
                  <a:pt x="185" y="1481"/>
                </a:cubicBezTo>
                <a:cubicBezTo>
                  <a:pt x="185" y="764"/>
                  <a:pt x="764" y="185"/>
                  <a:pt x="1482" y="185"/>
                </a:cubicBezTo>
                <a:cubicBezTo>
                  <a:pt x="2199" y="185"/>
                  <a:pt x="2777" y="764"/>
                  <a:pt x="2777" y="1481"/>
                </a:cubicBezTo>
                <a:cubicBezTo>
                  <a:pt x="2777" y="1840"/>
                  <a:pt x="2627" y="2164"/>
                  <a:pt x="2396" y="2407"/>
                </a:cubicBezTo>
                <a:close/>
                <a:moveTo>
                  <a:pt x="1655" y="1274"/>
                </a:moveTo>
                <a:lnTo>
                  <a:pt x="1655" y="1274"/>
                </a:lnTo>
                <a:cubicBezTo>
                  <a:pt x="1585" y="1204"/>
                  <a:pt x="1470" y="1181"/>
                  <a:pt x="1378" y="1228"/>
                </a:cubicBezTo>
                <a:cubicBezTo>
                  <a:pt x="1239" y="1285"/>
                  <a:pt x="1169" y="1446"/>
                  <a:pt x="1227" y="1585"/>
                </a:cubicBezTo>
                <a:cubicBezTo>
                  <a:pt x="1285" y="1724"/>
                  <a:pt x="1447" y="1794"/>
                  <a:pt x="1585" y="1736"/>
                </a:cubicBezTo>
                <a:cubicBezTo>
                  <a:pt x="1689" y="1701"/>
                  <a:pt x="1747" y="1608"/>
                  <a:pt x="1759" y="1504"/>
                </a:cubicBezTo>
                <a:cubicBezTo>
                  <a:pt x="2187" y="1239"/>
                  <a:pt x="2187" y="1239"/>
                  <a:pt x="2187" y="1239"/>
                </a:cubicBezTo>
                <a:cubicBezTo>
                  <a:pt x="2152" y="1158"/>
                  <a:pt x="2152" y="1158"/>
                  <a:pt x="2152" y="1158"/>
                </a:cubicBezTo>
                <a:lnTo>
                  <a:pt x="1655" y="1274"/>
                </a:lnTo>
                <a:close/>
                <a:moveTo>
                  <a:pt x="567" y="1481"/>
                </a:moveTo>
                <a:lnTo>
                  <a:pt x="567" y="1481"/>
                </a:lnTo>
                <a:cubicBezTo>
                  <a:pt x="567" y="1458"/>
                  <a:pt x="556" y="1435"/>
                  <a:pt x="521" y="1435"/>
                </a:cubicBezTo>
                <a:cubicBezTo>
                  <a:pt x="324" y="1435"/>
                  <a:pt x="324" y="1435"/>
                  <a:pt x="324" y="1435"/>
                </a:cubicBezTo>
                <a:cubicBezTo>
                  <a:pt x="301" y="1435"/>
                  <a:pt x="278" y="1458"/>
                  <a:pt x="278" y="1481"/>
                </a:cubicBezTo>
                <a:cubicBezTo>
                  <a:pt x="278" y="1504"/>
                  <a:pt x="301" y="1527"/>
                  <a:pt x="324" y="1527"/>
                </a:cubicBezTo>
                <a:cubicBezTo>
                  <a:pt x="521" y="1527"/>
                  <a:pt x="521" y="1527"/>
                  <a:pt x="521" y="1527"/>
                </a:cubicBezTo>
                <a:cubicBezTo>
                  <a:pt x="556" y="1527"/>
                  <a:pt x="567" y="1504"/>
                  <a:pt x="567" y="1481"/>
                </a:cubicBezTo>
                <a:close/>
                <a:moveTo>
                  <a:pt x="1482" y="556"/>
                </a:moveTo>
                <a:lnTo>
                  <a:pt x="1482" y="556"/>
                </a:lnTo>
                <a:cubicBezTo>
                  <a:pt x="1504" y="556"/>
                  <a:pt x="1527" y="533"/>
                  <a:pt x="1527" y="510"/>
                </a:cubicBezTo>
                <a:cubicBezTo>
                  <a:pt x="1527" y="324"/>
                  <a:pt x="1527" y="324"/>
                  <a:pt x="1527" y="324"/>
                </a:cubicBezTo>
                <a:cubicBezTo>
                  <a:pt x="1527" y="301"/>
                  <a:pt x="1504" y="278"/>
                  <a:pt x="1482" y="278"/>
                </a:cubicBezTo>
                <a:cubicBezTo>
                  <a:pt x="1459" y="278"/>
                  <a:pt x="1436" y="301"/>
                  <a:pt x="1436" y="324"/>
                </a:cubicBezTo>
                <a:cubicBezTo>
                  <a:pt x="1436" y="510"/>
                  <a:pt x="1436" y="510"/>
                  <a:pt x="1436" y="510"/>
                </a:cubicBezTo>
                <a:cubicBezTo>
                  <a:pt x="1436" y="533"/>
                  <a:pt x="1459" y="556"/>
                  <a:pt x="1482" y="556"/>
                </a:cubicBezTo>
                <a:close/>
                <a:moveTo>
                  <a:pt x="579" y="1805"/>
                </a:moveTo>
                <a:lnTo>
                  <a:pt x="579" y="1805"/>
                </a:lnTo>
                <a:cubicBezTo>
                  <a:pt x="394" y="1886"/>
                  <a:pt x="394" y="1886"/>
                  <a:pt x="394" y="1886"/>
                </a:cubicBezTo>
                <a:cubicBezTo>
                  <a:pt x="370" y="1886"/>
                  <a:pt x="359" y="1921"/>
                  <a:pt x="370" y="1944"/>
                </a:cubicBezTo>
                <a:cubicBezTo>
                  <a:pt x="382" y="1956"/>
                  <a:pt x="394" y="1967"/>
                  <a:pt x="417" y="1967"/>
                </a:cubicBezTo>
                <a:lnTo>
                  <a:pt x="428" y="1967"/>
                </a:lnTo>
                <a:cubicBezTo>
                  <a:pt x="613" y="1886"/>
                  <a:pt x="613" y="1886"/>
                  <a:pt x="613" y="1886"/>
                </a:cubicBezTo>
                <a:cubicBezTo>
                  <a:pt x="637" y="1875"/>
                  <a:pt x="648" y="1852"/>
                  <a:pt x="637" y="1829"/>
                </a:cubicBezTo>
                <a:cubicBezTo>
                  <a:pt x="625" y="1805"/>
                  <a:pt x="602" y="1794"/>
                  <a:pt x="579" y="1805"/>
                </a:cubicBezTo>
                <a:close/>
                <a:moveTo>
                  <a:pt x="2303" y="1135"/>
                </a:moveTo>
                <a:lnTo>
                  <a:pt x="2303" y="1135"/>
                </a:lnTo>
                <a:cubicBezTo>
                  <a:pt x="2314" y="1158"/>
                  <a:pt x="2338" y="1169"/>
                  <a:pt x="2349" y="1169"/>
                </a:cubicBezTo>
                <a:cubicBezTo>
                  <a:pt x="2361" y="1169"/>
                  <a:pt x="2361" y="1169"/>
                  <a:pt x="2372" y="1169"/>
                </a:cubicBezTo>
                <a:cubicBezTo>
                  <a:pt x="2569" y="1077"/>
                  <a:pt x="2569" y="1077"/>
                  <a:pt x="2569" y="1077"/>
                </a:cubicBezTo>
                <a:cubicBezTo>
                  <a:pt x="2592" y="1077"/>
                  <a:pt x="2604" y="1042"/>
                  <a:pt x="2592" y="1019"/>
                </a:cubicBezTo>
                <a:cubicBezTo>
                  <a:pt x="2581" y="996"/>
                  <a:pt x="2557" y="984"/>
                  <a:pt x="2534" y="996"/>
                </a:cubicBezTo>
                <a:cubicBezTo>
                  <a:pt x="2338" y="1077"/>
                  <a:pt x="2338" y="1077"/>
                  <a:pt x="2338" y="1077"/>
                </a:cubicBezTo>
                <a:cubicBezTo>
                  <a:pt x="2314" y="1089"/>
                  <a:pt x="2303" y="1112"/>
                  <a:pt x="2303" y="1135"/>
                </a:cubicBezTo>
                <a:close/>
                <a:moveTo>
                  <a:pt x="1840" y="626"/>
                </a:moveTo>
                <a:lnTo>
                  <a:pt x="1840" y="626"/>
                </a:lnTo>
                <a:lnTo>
                  <a:pt x="1851" y="626"/>
                </a:lnTo>
                <a:cubicBezTo>
                  <a:pt x="1875" y="626"/>
                  <a:pt x="1886" y="614"/>
                  <a:pt x="1898" y="602"/>
                </a:cubicBezTo>
                <a:cubicBezTo>
                  <a:pt x="1967" y="428"/>
                  <a:pt x="1967" y="428"/>
                  <a:pt x="1967" y="428"/>
                </a:cubicBezTo>
                <a:cubicBezTo>
                  <a:pt x="1979" y="405"/>
                  <a:pt x="1967" y="382"/>
                  <a:pt x="1944" y="371"/>
                </a:cubicBezTo>
                <a:cubicBezTo>
                  <a:pt x="1921" y="359"/>
                  <a:pt x="1886" y="371"/>
                  <a:pt x="1886" y="394"/>
                </a:cubicBezTo>
                <a:cubicBezTo>
                  <a:pt x="1805" y="567"/>
                  <a:pt x="1805" y="567"/>
                  <a:pt x="1805" y="567"/>
                </a:cubicBezTo>
                <a:cubicBezTo>
                  <a:pt x="1805" y="591"/>
                  <a:pt x="1816" y="614"/>
                  <a:pt x="1840" y="626"/>
                </a:cubicBezTo>
                <a:close/>
                <a:moveTo>
                  <a:pt x="695" y="626"/>
                </a:moveTo>
                <a:lnTo>
                  <a:pt x="695" y="626"/>
                </a:lnTo>
                <a:cubicBezTo>
                  <a:pt x="683" y="614"/>
                  <a:pt x="648" y="614"/>
                  <a:pt x="625" y="626"/>
                </a:cubicBezTo>
                <a:cubicBezTo>
                  <a:pt x="613" y="648"/>
                  <a:pt x="613" y="683"/>
                  <a:pt x="625" y="695"/>
                </a:cubicBezTo>
                <a:cubicBezTo>
                  <a:pt x="776" y="834"/>
                  <a:pt x="776" y="834"/>
                  <a:pt x="776" y="834"/>
                </a:cubicBezTo>
                <a:cubicBezTo>
                  <a:pt x="776" y="845"/>
                  <a:pt x="799" y="857"/>
                  <a:pt x="811" y="857"/>
                </a:cubicBezTo>
                <a:cubicBezTo>
                  <a:pt x="822" y="857"/>
                  <a:pt x="833" y="845"/>
                  <a:pt x="833" y="834"/>
                </a:cubicBezTo>
                <a:cubicBezTo>
                  <a:pt x="857" y="822"/>
                  <a:pt x="857" y="787"/>
                  <a:pt x="833" y="776"/>
                </a:cubicBezTo>
                <a:lnTo>
                  <a:pt x="695" y="626"/>
                </a:lnTo>
                <a:close/>
                <a:moveTo>
                  <a:pt x="2569" y="1886"/>
                </a:moveTo>
                <a:lnTo>
                  <a:pt x="2569" y="1886"/>
                </a:lnTo>
                <a:cubicBezTo>
                  <a:pt x="2372" y="1794"/>
                  <a:pt x="2372" y="1794"/>
                  <a:pt x="2372" y="1794"/>
                </a:cubicBezTo>
                <a:cubicBezTo>
                  <a:pt x="2349" y="1794"/>
                  <a:pt x="2314" y="1805"/>
                  <a:pt x="2303" y="1829"/>
                </a:cubicBezTo>
                <a:cubicBezTo>
                  <a:pt x="2303" y="1852"/>
                  <a:pt x="2314" y="1875"/>
                  <a:pt x="2338" y="1886"/>
                </a:cubicBezTo>
                <a:cubicBezTo>
                  <a:pt x="2534" y="1967"/>
                  <a:pt x="2534" y="1967"/>
                  <a:pt x="2534" y="1967"/>
                </a:cubicBezTo>
                <a:lnTo>
                  <a:pt x="2546" y="1967"/>
                </a:lnTo>
                <a:cubicBezTo>
                  <a:pt x="2569" y="1967"/>
                  <a:pt x="2581" y="1956"/>
                  <a:pt x="2592" y="1944"/>
                </a:cubicBezTo>
                <a:cubicBezTo>
                  <a:pt x="2604" y="1921"/>
                  <a:pt x="2592" y="1886"/>
                  <a:pt x="2569" y="1886"/>
                </a:cubicBezTo>
                <a:close/>
                <a:moveTo>
                  <a:pt x="2639" y="1435"/>
                </a:moveTo>
                <a:lnTo>
                  <a:pt x="2639" y="1435"/>
                </a:lnTo>
                <a:cubicBezTo>
                  <a:pt x="2418" y="1435"/>
                  <a:pt x="2418" y="1435"/>
                  <a:pt x="2418" y="1435"/>
                </a:cubicBezTo>
                <a:cubicBezTo>
                  <a:pt x="2396" y="1435"/>
                  <a:pt x="2372" y="1458"/>
                  <a:pt x="2372" y="1481"/>
                </a:cubicBezTo>
                <a:cubicBezTo>
                  <a:pt x="2372" y="1504"/>
                  <a:pt x="2396" y="1527"/>
                  <a:pt x="2418" y="1527"/>
                </a:cubicBezTo>
                <a:cubicBezTo>
                  <a:pt x="2639" y="1527"/>
                  <a:pt x="2639" y="1527"/>
                  <a:pt x="2639" y="1527"/>
                </a:cubicBezTo>
                <a:cubicBezTo>
                  <a:pt x="2662" y="1527"/>
                  <a:pt x="2685" y="1504"/>
                  <a:pt x="2685" y="1481"/>
                </a:cubicBezTo>
                <a:cubicBezTo>
                  <a:pt x="2685" y="1458"/>
                  <a:pt x="2662" y="1435"/>
                  <a:pt x="2639" y="1435"/>
                </a:cubicBezTo>
                <a:close/>
                <a:moveTo>
                  <a:pt x="1077" y="394"/>
                </a:moveTo>
                <a:lnTo>
                  <a:pt x="1077" y="394"/>
                </a:lnTo>
                <a:cubicBezTo>
                  <a:pt x="1077" y="371"/>
                  <a:pt x="1042" y="359"/>
                  <a:pt x="1019" y="371"/>
                </a:cubicBezTo>
                <a:cubicBezTo>
                  <a:pt x="996" y="382"/>
                  <a:pt x="984" y="405"/>
                  <a:pt x="996" y="428"/>
                </a:cubicBezTo>
                <a:cubicBezTo>
                  <a:pt x="1065" y="602"/>
                  <a:pt x="1065" y="602"/>
                  <a:pt x="1065" y="602"/>
                </a:cubicBezTo>
                <a:cubicBezTo>
                  <a:pt x="1077" y="614"/>
                  <a:pt x="1088" y="626"/>
                  <a:pt x="1111" y="626"/>
                </a:cubicBezTo>
                <a:lnTo>
                  <a:pt x="1123" y="626"/>
                </a:lnTo>
                <a:cubicBezTo>
                  <a:pt x="1146" y="614"/>
                  <a:pt x="1158" y="591"/>
                  <a:pt x="1158" y="567"/>
                </a:cubicBezTo>
                <a:lnTo>
                  <a:pt x="1077" y="394"/>
                </a:lnTo>
                <a:close/>
                <a:moveTo>
                  <a:pt x="2338" y="626"/>
                </a:moveTo>
                <a:lnTo>
                  <a:pt x="2338" y="626"/>
                </a:lnTo>
                <a:cubicBezTo>
                  <a:pt x="2314" y="614"/>
                  <a:pt x="2280" y="614"/>
                  <a:pt x="2268" y="626"/>
                </a:cubicBezTo>
                <a:cubicBezTo>
                  <a:pt x="2141" y="764"/>
                  <a:pt x="2141" y="764"/>
                  <a:pt x="2141" y="764"/>
                </a:cubicBezTo>
                <a:cubicBezTo>
                  <a:pt x="2118" y="776"/>
                  <a:pt x="2118" y="811"/>
                  <a:pt x="2141" y="822"/>
                </a:cubicBezTo>
                <a:cubicBezTo>
                  <a:pt x="2141" y="834"/>
                  <a:pt x="2152" y="845"/>
                  <a:pt x="2164" y="845"/>
                </a:cubicBezTo>
                <a:cubicBezTo>
                  <a:pt x="2175" y="845"/>
                  <a:pt x="2187" y="834"/>
                  <a:pt x="2199" y="822"/>
                </a:cubicBezTo>
                <a:cubicBezTo>
                  <a:pt x="2338" y="695"/>
                  <a:pt x="2338" y="695"/>
                  <a:pt x="2338" y="695"/>
                </a:cubicBezTo>
                <a:cubicBezTo>
                  <a:pt x="2349" y="683"/>
                  <a:pt x="2349" y="648"/>
                  <a:pt x="2338" y="626"/>
                </a:cubicBezTo>
                <a:close/>
                <a:moveTo>
                  <a:pt x="613" y="1077"/>
                </a:moveTo>
                <a:lnTo>
                  <a:pt x="613" y="1077"/>
                </a:lnTo>
                <a:cubicBezTo>
                  <a:pt x="428" y="996"/>
                  <a:pt x="428" y="996"/>
                  <a:pt x="428" y="996"/>
                </a:cubicBezTo>
                <a:cubicBezTo>
                  <a:pt x="405" y="984"/>
                  <a:pt x="382" y="996"/>
                  <a:pt x="370" y="1019"/>
                </a:cubicBezTo>
                <a:cubicBezTo>
                  <a:pt x="359" y="1042"/>
                  <a:pt x="370" y="1077"/>
                  <a:pt x="394" y="1077"/>
                </a:cubicBezTo>
                <a:cubicBezTo>
                  <a:pt x="579" y="1158"/>
                  <a:pt x="579" y="1158"/>
                  <a:pt x="579" y="1158"/>
                </a:cubicBezTo>
                <a:cubicBezTo>
                  <a:pt x="590" y="1158"/>
                  <a:pt x="590" y="1158"/>
                  <a:pt x="602" y="1158"/>
                </a:cubicBezTo>
                <a:cubicBezTo>
                  <a:pt x="613" y="1158"/>
                  <a:pt x="637" y="1146"/>
                  <a:pt x="637" y="1135"/>
                </a:cubicBezTo>
                <a:cubicBezTo>
                  <a:pt x="648" y="1112"/>
                  <a:pt x="637" y="1089"/>
                  <a:pt x="613" y="1077"/>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10">
            <a:extLst>
              <a:ext uri="{FF2B5EF4-FFF2-40B4-BE49-F238E27FC236}">
                <a16:creationId xmlns:a16="http://schemas.microsoft.com/office/drawing/2014/main" id="{5AD2A4BE-D547-5641-9BCF-43129DF00814}"/>
              </a:ext>
            </a:extLst>
          </p:cNvPr>
          <p:cNvSpPr>
            <a:spLocks noChangeAspect="1" noChangeArrowheads="1"/>
          </p:cNvSpPr>
          <p:nvPr/>
        </p:nvSpPr>
        <p:spPr bwMode="auto">
          <a:xfrm>
            <a:off x="3480194" y="5128331"/>
            <a:ext cx="461551" cy="476439"/>
          </a:xfrm>
          <a:custGeom>
            <a:avLst/>
            <a:gdLst>
              <a:gd name="T0" fmla="*/ 556 w 2871"/>
              <a:gd name="T1" fmla="*/ 1598 h 2964"/>
              <a:gd name="T2" fmla="*/ 556 w 2871"/>
              <a:gd name="T3" fmla="*/ 1505 h 2964"/>
              <a:gd name="T4" fmla="*/ 278 w 2871"/>
              <a:gd name="T5" fmla="*/ 1042 h 2964"/>
              <a:gd name="T6" fmla="*/ 1528 w 2871"/>
              <a:gd name="T7" fmla="*/ 1783 h 2964"/>
              <a:gd name="T8" fmla="*/ 1528 w 2871"/>
              <a:gd name="T9" fmla="*/ 1783 h 2964"/>
              <a:gd name="T10" fmla="*/ 2292 w 2871"/>
              <a:gd name="T11" fmla="*/ 0 h 2964"/>
              <a:gd name="T12" fmla="*/ 1945 w 2871"/>
              <a:gd name="T13" fmla="*/ 764 h 2964"/>
              <a:gd name="T14" fmla="*/ 1806 w 2871"/>
              <a:gd name="T15" fmla="*/ 2338 h 2964"/>
              <a:gd name="T16" fmla="*/ 2870 w 2871"/>
              <a:gd name="T17" fmla="*/ 2963 h 2964"/>
              <a:gd name="T18" fmla="*/ 1945 w 2871"/>
              <a:gd name="T19" fmla="*/ 695 h 2964"/>
              <a:gd name="T20" fmla="*/ 2119 w 2871"/>
              <a:gd name="T21" fmla="*/ 463 h 2964"/>
              <a:gd name="T22" fmla="*/ 2119 w 2871"/>
              <a:gd name="T23" fmla="*/ 463 h 2964"/>
              <a:gd name="T24" fmla="*/ 2119 w 2871"/>
              <a:gd name="T25" fmla="*/ 2407 h 2964"/>
              <a:gd name="T26" fmla="*/ 2372 w 2871"/>
              <a:gd name="T27" fmla="*/ 463 h 2964"/>
              <a:gd name="T28" fmla="*/ 2372 w 2871"/>
              <a:gd name="T29" fmla="*/ 556 h 2964"/>
              <a:gd name="T30" fmla="*/ 2212 w 2871"/>
              <a:gd name="T31" fmla="*/ 787 h 2964"/>
              <a:gd name="T32" fmla="*/ 2212 w 2871"/>
              <a:gd name="T33" fmla="*/ 787 h 2964"/>
              <a:gd name="T34" fmla="*/ 2212 w 2871"/>
              <a:gd name="T35" fmla="*/ 1158 h 2964"/>
              <a:gd name="T36" fmla="*/ 2372 w 2871"/>
              <a:gd name="T37" fmla="*/ 1389 h 2964"/>
              <a:gd name="T38" fmla="*/ 2372 w 2871"/>
              <a:gd name="T39" fmla="*/ 1482 h 2964"/>
              <a:gd name="T40" fmla="*/ 2212 w 2871"/>
              <a:gd name="T41" fmla="*/ 1713 h 2964"/>
              <a:gd name="T42" fmla="*/ 2212 w 2871"/>
              <a:gd name="T43" fmla="*/ 1713 h 2964"/>
              <a:gd name="T44" fmla="*/ 2212 w 2871"/>
              <a:gd name="T45" fmla="*/ 2084 h 2964"/>
              <a:gd name="T46" fmla="*/ 2372 w 2871"/>
              <a:gd name="T47" fmla="*/ 2314 h 2964"/>
              <a:gd name="T48" fmla="*/ 2372 w 2871"/>
              <a:gd name="T49" fmla="*/ 2407 h 2964"/>
              <a:gd name="T50" fmla="*/ 2407 w 2871"/>
              <a:gd name="T51" fmla="*/ 2870 h 2964"/>
              <a:gd name="T52" fmla="*/ 2407 w 2871"/>
              <a:gd name="T53" fmla="*/ 2870 h 2964"/>
              <a:gd name="T54" fmla="*/ 2639 w 2871"/>
              <a:gd name="T55" fmla="*/ 2407 h 2964"/>
              <a:gd name="T56" fmla="*/ 2465 w 2871"/>
              <a:gd name="T57" fmla="*/ 2176 h 2964"/>
              <a:gd name="T58" fmla="*/ 2465 w 2871"/>
              <a:gd name="T59" fmla="*/ 2084 h 2964"/>
              <a:gd name="T60" fmla="*/ 2639 w 2871"/>
              <a:gd name="T61" fmla="*/ 1852 h 2964"/>
              <a:gd name="T62" fmla="*/ 2639 w 2871"/>
              <a:gd name="T63" fmla="*/ 1852 h 2964"/>
              <a:gd name="T64" fmla="*/ 2639 w 2871"/>
              <a:gd name="T65" fmla="*/ 1482 h 2964"/>
              <a:gd name="T66" fmla="*/ 2465 w 2871"/>
              <a:gd name="T67" fmla="*/ 1250 h 2964"/>
              <a:gd name="T68" fmla="*/ 2465 w 2871"/>
              <a:gd name="T69" fmla="*/ 1158 h 2964"/>
              <a:gd name="T70" fmla="*/ 2639 w 2871"/>
              <a:gd name="T71" fmla="*/ 926 h 2964"/>
              <a:gd name="T72" fmla="*/ 2639 w 2871"/>
              <a:gd name="T73" fmla="*/ 926 h 2964"/>
              <a:gd name="T74" fmla="*/ 2639 w 2871"/>
              <a:gd name="T75" fmla="*/ 556 h 2964"/>
              <a:gd name="T76" fmla="*/ 2465 w 2871"/>
              <a:gd name="T77" fmla="*/ 324 h 2964"/>
              <a:gd name="T78" fmla="*/ 2038 w 2871"/>
              <a:gd name="T79" fmla="*/ 949 h 2964"/>
              <a:gd name="T80" fmla="*/ 0 w 2871"/>
              <a:gd name="T81" fmla="*/ 2153 h 2964"/>
              <a:gd name="T82" fmla="*/ 1806 w 2871"/>
              <a:gd name="T83" fmla="*/ 2153 h 2964"/>
              <a:gd name="T84" fmla="*/ 1806 w 2871"/>
              <a:gd name="T85" fmla="*/ 2153 h 2964"/>
              <a:gd name="T86" fmla="*/ 1969 w 2871"/>
              <a:gd name="T87" fmla="*/ 1505 h 2964"/>
              <a:gd name="T88" fmla="*/ 1714 w 2871"/>
              <a:gd name="T89" fmla="*/ 1876 h 2964"/>
              <a:gd name="T90" fmla="*/ 1714 w 2871"/>
              <a:gd name="T91" fmla="*/ 1876 h 2964"/>
              <a:gd name="T92" fmla="*/ 463 w 2871"/>
              <a:gd name="T93" fmla="*/ 1783 h 2964"/>
              <a:gd name="T94" fmla="*/ 1482 w 2871"/>
              <a:gd name="T95" fmla="*/ 370 h 2964"/>
              <a:gd name="T96" fmla="*/ 1621 w 2871"/>
              <a:gd name="T97" fmla="*/ 579 h 2964"/>
              <a:gd name="T98" fmla="*/ 1135 w 2871"/>
              <a:gd name="T99" fmla="*/ 231 h 2964"/>
              <a:gd name="T100" fmla="*/ 1077 w 2871"/>
              <a:gd name="T101" fmla="*/ 648 h 2964"/>
              <a:gd name="T102" fmla="*/ 1482 w 2871"/>
              <a:gd name="T103" fmla="*/ 2523 h 2964"/>
              <a:gd name="T104" fmla="*/ 1077 w 2871"/>
              <a:gd name="T105" fmla="*/ 2453 h 2964"/>
              <a:gd name="T106" fmla="*/ 1135 w 2871"/>
              <a:gd name="T107" fmla="*/ 2870 h 2964"/>
              <a:gd name="T108" fmla="*/ 1621 w 2871"/>
              <a:gd name="T109" fmla="*/ 252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1" h="2964">
                <a:moveTo>
                  <a:pt x="556" y="1783"/>
                </a:moveTo>
                <a:cubicBezTo>
                  <a:pt x="1436" y="1783"/>
                  <a:pt x="1436" y="1783"/>
                  <a:pt x="1436" y="1783"/>
                </a:cubicBezTo>
                <a:cubicBezTo>
                  <a:pt x="1436" y="1598"/>
                  <a:pt x="1436" y="1598"/>
                  <a:pt x="1436" y="1598"/>
                </a:cubicBezTo>
                <a:cubicBezTo>
                  <a:pt x="556" y="1598"/>
                  <a:pt x="556" y="1598"/>
                  <a:pt x="556" y="1598"/>
                </a:cubicBezTo>
                <a:lnTo>
                  <a:pt x="556" y="1783"/>
                </a:lnTo>
                <a:close/>
                <a:moveTo>
                  <a:pt x="1436" y="1320"/>
                </a:moveTo>
                <a:cubicBezTo>
                  <a:pt x="556" y="1320"/>
                  <a:pt x="556" y="1320"/>
                  <a:pt x="556" y="1320"/>
                </a:cubicBezTo>
                <a:cubicBezTo>
                  <a:pt x="556" y="1505"/>
                  <a:pt x="556" y="1505"/>
                  <a:pt x="556" y="1505"/>
                </a:cubicBezTo>
                <a:cubicBezTo>
                  <a:pt x="1436" y="1505"/>
                  <a:pt x="1436" y="1505"/>
                  <a:pt x="1436" y="1505"/>
                </a:cubicBezTo>
                <a:lnTo>
                  <a:pt x="1436" y="1320"/>
                </a:lnTo>
                <a:close/>
                <a:moveTo>
                  <a:pt x="1714" y="1042"/>
                </a:moveTo>
                <a:cubicBezTo>
                  <a:pt x="278" y="1042"/>
                  <a:pt x="278" y="1042"/>
                  <a:pt x="278" y="1042"/>
                </a:cubicBezTo>
                <a:cubicBezTo>
                  <a:pt x="278" y="1227"/>
                  <a:pt x="278" y="1227"/>
                  <a:pt x="278" y="1227"/>
                </a:cubicBezTo>
                <a:cubicBezTo>
                  <a:pt x="1714" y="1227"/>
                  <a:pt x="1714" y="1227"/>
                  <a:pt x="1714" y="1227"/>
                </a:cubicBezTo>
                <a:lnTo>
                  <a:pt x="1714" y="1042"/>
                </a:lnTo>
                <a:close/>
                <a:moveTo>
                  <a:pt x="1528" y="1783"/>
                </a:moveTo>
                <a:cubicBezTo>
                  <a:pt x="1714" y="1783"/>
                  <a:pt x="1714" y="1783"/>
                  <a:pt x="1714" y="1783"/>
                </a:cubicBezTo>
                <a:cubicBezTo>
                  <a:pt x="1714" y="1320"/>
                  <a:pt x="1714" y="1320"/>
                  <a:pt x="1714" y="1320"/>
                </a:cubicBezTo>
                <a:cubicBezTo>
                  <a:pt x="1528" y="1320"/>
                  <a:pt x="1528" y="1320"/>
                  <a:pt x="1528" y="1320"/>
                </a:cubicBezTo>
                <a:lnTo>
                  <a:pt x="1528" y="1783"/>
                </a:lnTo>
                <a:close/>
                <a:moveTo>
                  <a:pt x="2778" y="2870"/>
                </a:moveTo>
                <a:cubicBezTo>
                  <a:pt x="2778" y="139"/>
                  <a:pt x="2778" y="139"/>
                  <a:pt x="2778" y="139"/>
                </a:cubicBezTo>
                <a:cubicBezTo>
                  <a:pt x="2546" y="139"/>
                  <a:pt x="2546" y="139"/>
                  <a:pt x="2546" y="139"/>
                </a:cubicBezTo>
                <a:cubicBezTo>
                  <a:pt x="2292" y="0"/>
                  <a:pt x="2292" y="0"/>
                  <a:pt x="2292" y="0"/>
                </a:cubicBezTo>
                <a:cubicBezTo>
                  <a:pt x="2026" y="139"/>
                  <a:pt x="2026" y="139"/>
                  <a:pt x="2026" y="139"/>
                </a:cubicBezTo>
                <a:cubicBezTo>
                  <a:pt x="1806" y="139"/>
                  <a:pt x="1806" y="139"/>
                  <a:pt x="1806" y="139"/>
                </a:cubicBezTo>
                <a:cubicBezTo>
                  <a:pt x="1806" y="764"/>
                  <a:pt x="1806" y="764"/>
                  <a:pt x="1806" y="764"/>
                </a:cubicBezTo>
                <a:cubicBezTo>
                  <a:pt x="1945" y="764"/>
                  <a:pt x="1945" y="764"/>
                  <a:pt x="1945" y="764"/>
                </a:cubicBezTo>
                <a:cubicBezTo>
                  <a:pt x="2049" y="764"/>
                  <a:pt x="2130" y="845"/>
                  <a:pt x="2130" y="949"/>
                </a:cubicBezTo>
                <a:cubicBezTo>
                  <a:pt x="2130" y="2153"/>
                  <a:pt x="2130" y="2153"/>
                  <a:pt x="2130" y="2153"/>
                </a:cubicBezTo>
                <a:cubicBezTo>
                  <a:pt x="2130" y="2257"/>
                  <a:pt x="2049" y="2338"/>
                  <a:pt x="1945" y="2338"/>
                </a:cubicBezTo>
                <a:cubicBezTo>
                  <a:pt x="1806" y="2338"/>
                  <a:pt x="1806" y="2338"/>
                  <a:pt x="1806" y="2338"/>
                </a:cubicBezTo>
                <a:cubicBezTo>
                  <a:pt x="1806" y="2870"/>
                  <a:pt x="1806" y="2870"/>
                  <a:pt x="1806" y="2870"/>
                </a:cubicBezTo>
                <a:cubicBezTo>
                  <a:pt x="1714" y="2870"/>
                  <a:pt x="1714" y="2870"/>
                  <a:pt x="1714" y="2870"/>
                </a:cubicBezTo>
                <a:cubicBezTo>
                  <a:pt x="1714" y="2963"/>
                  <a:pt x="1714" y="2963"/>
                  <a:pt x="1714" y="2963"/>
                </a:cubicBezTo>
                <a:cubicBezTo>
                  <a:pt x="2870" y="2963"/>
                  <a:pt x="2870" y="2963"/>
                  <a:pt x="2870" y="2963"/>
                </a:cubicBezTo>
                <a:cubicBezTo>
                  <a:pt x="2870" y="2870"/>
                  <a:pt x="2870" y="2870"/>
                  <a:pt x="2870" y="2870"/>
                </a:cubicBezTo>
                <a:lnTo>
                  <a:pt x="2778" y="2870"/>
                </a:lnTo>
                <a:close/>
                <a:moveTo>
                  <a:pt x="2119" y="695"/>
                </a:moveTo>
                <a:cubicBezTo>
                  <a:pt x="1945" y="695"/>
                  <a:pt x="1945" y="695"/>
                  <a:pt x="1945" y="695"/>
                </a:cubicBezTo>
                <a:cubicBezTo>
                  <a:pt x="1945" y="556"/>
                  <a:pt x="1945" y="556"/>
                  <a:pt x="1945" y="556"/>
                </a:cubicBezTo>
                <a:cubicBezTo>
                  <a:pt x="2119" y="556"/>
                  <a:pt x="2119" y="556"/>
                  <a:pt x="2119" y="556"/>
                </a:cubicBezTo>
                <a:lnTo>
                  <a:pt x="2119" y="695"/>
                </a:lnTo>
                <a:close/>
                <a:moveTo>
                  <a:pt x="2119" y="463"/>
                </a:moveTo>
                <a:cubicBezTo>
                  <a:pt x="1945" y="463"/>
                  <a:pt x="1945" y="463"/>
                  <a:pt x="1945" y="463"/>
                </a:cubicBezTo>
                <a:cubicBezTo>
                  <a:pt x="1945" y="324"/>
                  <a:pt x="1945" y="324"/>
                  <a:pt x="1945" y="324"/>
                </a:cubicBezTo>
                <a:cubicBezTo>
                  <a:pt x="2119" y="324"/>
                  <a:pt x="2119" y="324"/>
                  <a:pt x="2119" y="324"/>
                </a:cubicBezTo>
                <a:lnTo>
                  <a:pt x="2119" y="463"/>
                </a:lnTo>
                <a:close/>
                <a:moveTo>
                  <a:pt x="2119" y="2546"/>
                </a:moveTo>
                <a:cubicBezTo>
                  <a:pt x="1945" y="2546"/>
                  <a:pt x="1945" y="2546"/>
                  <a:pt x="1945" y="2546"/>
                </a:cubicBezTo>
                <a:cubicBezTo>
                  <a:pt x="1945" y="2407"/>
                  <a:pt x="1945" y="2407"/>
                  <a:pt x="1945" y="2407"/>
                </a:cubicBezTo>
                <a:cubicBezTo>
                  <a:pt x="2119" y="2407"/>
                  <a:pt x="2119" y="2407"/>
                  <a:pt x="2119" y="2407"/>
                </a:cubicBezTo>
                <a:lnTo>
                  <a:pt x="2119" y="2546"/>
                </a:lnTo>
                <a:close/>
                <a:moveTo>
                  <a:pt x="2212" y="324"/>
                </a:moveTo>
                <a:cubicBezTo>
                  <a:pt x="2372" y="324"/>
                  <a:pt x="2372" y="324"/>
                  <a:pt x="2372" y="324"/>
                </a:cubicBezTo>
                <a:cubicBezTo>
                  <a:pt x="2372" y="463"/>
                  <a:pt x="2372" y="463"/>
                  <a:pt x="2372" y="463"/>
                </a:cubicBezTo>
                <a:cubicBezTo>
                  <a:pt x="2212" y="463"/>
                  <a:pt x="2212" y="463"/>
                  <a:pt x="2212" y="463"/>
                </a:cubicBezTo>
                <a:lnTo>
                  <a:pt x="2212" y="324"/>
                </a:lnTo>
                <a:close/>
                <a:moveTo>
                  <a:pt x="2212" y="556"/>
                </a:moveTo>
                <a:cubicBezTo>
                  <a:pt x="2372" y="556"/>
                  <a:pt x="2372" y="556"/>
                  <a:pt x="2372" y="556"/>
                </a:cubicBezTo>
                <a:cubicBezTo>
                  <a:pt x="2372" y="695"/>
                  <a:pt x="2372" y="695"/>
                  <a:pt x="2372" y="695"/>
                </a:cubicBezTo>
                <a:cubicBezTo>
                  <a:pt x="2212" y="695"/>
                  <a:pt x="2212" y="695"/>
                  <a:pt x="2212" y="695"/>
                </a:cubicBezTo>
                <a:lnTo>
                  <a:pt x="2212" y="556"/>
                </a:lnTo>
                <a:close/>
                <a:moveTo>
                  <a:pt x="2212" y="787"/>
                </a:moveTo>
                <a:cubicBezTo>
                  <a:pt x="2372" y="787"/>
                  <a:pt x="2372" y="787"/>
                  <a:pt x="2372" y="787"/>
                </a:cubicBezTo>
                <a:cubicBezTo>
                  <a:pt x="2372" y="926"/>
                  <a:pt x="2372" y="926"/>
                  <a:pt x="2372" y="926"/>
                </a:cubicBezTo>
                <a:cubicBezTo>
                  <a:pt x="2212" y="926"/>
                  <a:pt x="2212" y="926"/>
                  <a:pt x="2212" y="926"/>
                </a:cubicBezTo>
                <a:lnTo>
                  <a:pt x="2212" y="787"/>
                </a:lnTo>
                <a:close/>
                <a:moveTo>
                  <a:pt x="2212" y="1019"/>
                </a:moveTo>
                <a:cubicBezTo>
                  <a:pt x="2372" y="1019"/>
                  <a:pt x="2372" y="1019"/>
                  <a:pt x="2372" y="1019"/>
                </a:cubicBezTo>
                <a:cubicBezTo>
                  <a:pt x="2372" y="1158"/>
                  <a:pt x="2372" y="1158"/>
                  <a:pt x="2372" y="1158"/>
                </a:cubicBezTo>
                <a:cubicBezTo>
                  <a:pt x="2212" y="1158"/>
                  <a:pt x="2212" y="1158"/>
                  <a:pt x="2212" y="1158"/>
                </a:cubicBezTo>
                <a:lnTo>
                  <a:pt x="2212" y="1019"/>
                </a:lnTo>
                <a:close/>
                <a:moveTo>
                  <a:pt x="2212" y="1250"/>
                </a:moveTo>
                <a:cubicBezTo>
                  <a:pt x="2372" y="1250"/>
                  <a:pt x="2372" y="1250"/>
                  <a:pt x="2372" y="1250"/>
                </a:cubicBezTo>
                <a:cubicBezTo>
                  <a:pt x="2372" y="1389"/>
                  <a:pt x="2372" y="1389"/>
                  <a:pt x="2372" y="1389"/>
                </a:cubicBezTo>
                <a:cubicBezTo>
                  <a:pt x="2212" y="1389"/>
                  <a:pt x="2212" y="1389"/>
                  <a:pt x="2212" y="1389"/>
                </a:cubicBezTo>
                <a:lnTo>
                  <a:pt x="2212" y="1250"/>
                </a:lnTo>
                <a:close/>
                <a:moveTo>
                  <a:pt x="2212" y="1482"/>
                </a:moveTo>
                <a:cubicBezTo>
                  <a:pt x="2372" y="1482"/>
                  <a:pt x="2372" y="1482"/>
                  <a:pt x="2372" y="1482"/>
                </a:cubicBezTo>
                <a:cubicBezTo>
                  <a:pt x="2372" y="1621"/>
                  <a:pt x="2372" y="1621"/>
                  <a:pt x="2372" y="1621"/>
                </a:cubicBezTo>
                <a:cubicBezTo>
                  <a:pt x="2212" y="1621"/>
                  <a:pt x="2212" y="1621"/>
                  <a:pt x="2212" y="1621"/>
                </a:cubicBezTo>
                <a:lnTo>
                  <a:pt x="2212" y="1482"/>
                </a:lnTo>
                <a:close/>
                <a:moveTo>
                  <a:pt x="2212" y="1713"/>
                </a:moveTo>
                <a:cubicBezTo>
                  <a:pt x="2372" y="1713"/>
                  <a:pt x="2372" y="1713"/>
                  <a:pt x="2372" y="1713"/>
                </a:cubicBezTo>
                <a:cubicBezTo>
                  <a:pt x="2372" y="1852"/>
                  <a:pt x="2372" y="1852"/>
                  <a:pt x="2372" y="1852"/>
                </a:cubicBezTo>
                <a:cubicBezTo>
                  <a:pt x="2212" y="1852"/>
                  <a:pt x="2212" y="1852"/>
                  <a:pt x="2212" y="1852"/>
                </a:cubicBezTo>
                <a:lnTo>
                  <a:pt x="2212" y="1713"/>
                </a:lnTo>
                <a:close/>
                <a:moveTo>
                  <a:pt x="2212" y="1945"/>
                </a:moveTo>
                <a:cubicBezTo>
                  <a:pt x="2372" y="1945"/>
                  <a:pt x="2372" y="1945"/>
                  <a:pt x="2372" y="1945"/>
                </a:cubicBezTo>
                <a:cubicBezTo>
                  <a:pt x="2372" y="2084"/>
                  <a:pt x="2372" y="2084"/>
                  <a:pt x="2372" y="2084"/>
                </a:cubicBezTo>
                <a:cubicBezTo>
                  <a:pt x="2212" y="2084"/>
                  <a:pt x="2212" y="2084"/>
                  <a:pt x="2212" y="2084"/>
                </a:cubicBezTo>
                <a:lnTo>
                  <a:pt x="2212" y="1945"/>
                </a:lnTo>
                <a:close/>
                <a:moveTo>
                  <a:pt x="2212" y="2176"/>
                </a:moveTo>
                <a:cubicBezTo>
                  <a:pt x="2372" y="2176"/>
                  <a:pt x="2372" y="2176"/>
                  <a:pt x="2372" y="2176"/>
                </a:cubicBezTo>
                <a:cubicBezTo>
                  <a:pt x="2372" y="2314"/>
                  <a:pt x="2372" y="2314"/>
                  <a:pt x="2372" y="2314"/>
                </a:cubicBezTo>
                <a:cubicBezTo>
                  <a:pt x="2212" y="2314"/>
                  <a:pt x="2212" y="2314"/>
                  <a:pt x="2212" y="2314"/>
                </a:cubicBezTo>
                <a:lnTo>
                  <a:pt x="2212" y="2176"/>
                </a:lnTo>
                <a:close/>
                <a:moveTo>
                  <a:pt x="2212" y="2407"/>
                </a:moveTo>
                <a:cubicBezTo>
                  <a:pt x="2372" y="2407"/>
                  <a:pt x="2372" y="2407"/>
                  <a:pt x="2372" y="2407"/>
                </a:cubicBezTo>
                <a:cubicBezTo>
                  <a:pt x="2372" y="2546"/>
                  <a:pt x="2372" y="2546"/>
                  <a:pt x="2372" y="2546"/>
                </a:cubicBezTo>
                <a:cubicBezTo>
                  <a:pt x="2212" y="2546"/>
                  <a:pt x="2212" y="2546"/>
                  <a:pt x="2212" y="2546"/>
                </a:cubicBezTo>
                <a:lnTo>
                  <a:pt x="2212" y="2407"/>
                </a:lnTo>
                <a:close/>
                <a:moveTo>
                  <a:pt x="2407" y="2870"/>
                </a:moveTo>
                <a:cubicBezTo>
                  <a:pt x="2177" y="2870"/>
                  <a:pt x="2177" y="2870"/>
                  <a:pt x="2177" y="2870"/>
                </a:cubicBezTo>
                <a:cubicBezTo>
                  <a:pt x="2177" y="2731"/>
                  <a:pt x="2177" y="2731"/>
                  <a:pt x="2177" y="2731"/>
                </a:cubicBezTo>
                <a:cubicBezTo>
                  <a:pt x="2407" y="2731"/>
                  <a:pt x="2407" y="2731"/>
                  <a:pt x="2407" y="2731"/>
                </a:cubicBezTo>
                <a:lnTo>
                  <a:pt x="2407" y="2870"/>
                </a:lnTo>
                <a:close/>
                <a:moveTo>
                  <a:pt x="2639" y="2546"/>
                </a:moveTo>
                <a:cubicBezTo>
                  <a:pt x="2465" y="2546"/>
                  <a:pt x="2465" y="2546"/>
                  <a:pt x="2465" y="2546"/>
                </a:cubicBezTo>
                <a:cubicBezTo>
                  <a:pt x="2465" y="2407"/>
                  <a:pt x="2465" y="2407"/>
                  <a:pt x="2465" y="2407"/>
                </a:cubicBezTo>
                <a:cubicBezTo>
                  <a:pt x="2639" y="2407"/>
                  <a:pt x="2639" y="2407"/>
                  <a:pt x="2639" y="2407"/>
                </a:cubicBezTo>
                <a:lnTo>
                  <a:pt x="2639" y="2546"/>
                </a:lnTo>
                <a:close/>
                <a:moveTo>
                  <a:pt x="2639" y="2314"/>
                </a:moveTo>
                <a:cubicBezTo>
                  <a:pt x="2465" y="2314"/>
                  <a:pt x="2465" y="2314"/>
                  <a:pt x="2465" y="2314"/>
                </a:cubicBezTo>
                <a:cubicBezTo>
                  <a:pt x="2465" y="2176"/>
                  <a:pt x="2465" y="2176"/>
                  <a:pt x="2465" y="2176"/>
                </a:cubicBezTo>
                <a:cubicBezTo>
                  <a:pt x="2639" y="2176"/>
                  <a:pt x="2639" y="2176"/>
                  <a:pt x="2639" y="2176"/>
                </a:cubicBezTo>
                <a:lnTo>
                  <a:pt x="2639" y="2314"/>
                </a:lnTo>
                <a:close/>
                <a:moveTo>
                  <a:pt x="2639" y="2084"/>
                </a:moveTo>
                <a:cubicBezTo>
                  <a:pt x="2465" y="2084"/>
                  <a:pt x="2465" y="2084"/>
                  <a:pt x="2465" y="2084"/>
                </a:cubicBezTo>
                <a:cubicBezTo>
                  <a:pt x="2465" y="1945"/>
                  <a:pt x="2465" y="1945"/>
                  <a:pt x="2465" y="1945"/>
                </a:cubicBezTo>
                <a:cubicBezTo>
                  <a:pt x="2639" y="1945"/>
                  <a:pt x="2639" y="1945"/>
                  <a:pt x="2639" y="1945"/>
                </a:cubicBezTo>
                <a:lnTo>
                  <a:pt x="2639" y="2084"/>
                </a:lnTo>
                <a:close/>
                <a:moveTo>
                  <a:pt x="2639" y="1852"/>
                </a:moveTo>
                <a:cubicBezTo>
                  <a:pt x="2465" y="1852"/>
                  <a:pt x="2465" y="1852"/>
                  <a:pt x="2465" y="1852"/>
                </a:cubicBezTo>
                <a:cubicBezTo>
                  <a:pt x="2465" y="1713"/>
                  <a:pt x="2465" y="1713"/>
                  <a:pt x="2465" y="1713"/>
                </a:cubicBezTo>
                <a:cubicBezTo>
                  <a:pt x="2639" y="1713"/>
                  <a:pt x="2639" y="1713"/>
                  <a:pt x="2639" y="1713"/>
                </a:cubicBezTo>
                <a:lnTo>
                  <a:pt x="2639" y="1852"/>
                </a:lnTo>
                <a:close/>
                <a:moveTo>
                  <a:pt x="2639" y="1621"/>
                </a:moveTo>
                <a:cubicBezTo>
                  <a:pt x="2465" y="1621"/>
                  <a:pt x="2465" y="1621"/>
                  <a:pt x="2465" y="1621"/>
                </a:cubicBezTo>
                <a:cubicBezTo>
                  <a:pt x="2465" y="1482"/>
                  <a:pt x="2465" y="1482"/>
                  <a:pt x="2465" y="1482"/>
                </a:cubicBezTo>
                <a:cubicBezTo>
                  <a:pt x="2639" y="1482"/>
                  <a:pt x="2639" y="1482"/>
                  <a:pt x="2639" y="1482"/>
                </a:cubicBezTo>
                <a:lnTo>
                  <a:pt x="2639" y="1621"/>
                </a:lnTo>
                <a:close/>
                <a:moveTo>
                  <a:pt x="2639" y="1389"/>
                </a:moveTo>
                <a:cubicBezTo>
                  <a:pt x="2465" y="1389"/>
                  <a:pt x="2465" y="1389"/>
                  <a:pt x="2465" y="1389"/>
                </a:cubicBezTo>
                <a:cubicBezTo>
                  <a:pt x="2465" y="1250"/>
                  <a:pt x="2465" y="1250"/>
                  <a:pt x="2465" y="1250"/>
                </a:cubicBezTo>
                <a:cubicBezTo>
                  <a:pt x="2639" y="1250"/>
                  <a:pt x="2639" y="1250"/>
                  <a:pt x="2639" y="1250"/>
                </a:cubicBezTo>
                <a:lnTo>
                  <a:pt x="2639" y="1389"/>
                </a:lnTo>
                <a:close/>
                <a:moveTo>
                  <a:pt x="2639" y="1158"/>
                </a:moveTo>
                <a:cubicBezTo>
                  <a:pt x="2465" y="1158"/>
                  <a:pt x="2465" y="1158"/>
                  <a:pt x="2465" y="1158"/>
                </a:cubicBezTo>
                <a:cubicBezTo>
                  <a:pt x="2465" y="1019"/>
                  <a:pt x="2465" y="1019"/>
                  <a:pt x="2465" y="1019"/>
                </a:cubicBezTo>
                <a:cubicBezTo>
                  <a:pt x="2639" y="1019"/>
                  <a:pt x="2639" y="1019"/>
                  <a:pt x="2639" y="1019"/>
                </a:cubicBezTo>
                <a:lnTo>
                  <a:pt x="2639" y="1158"/>
                </a:lnTo>
                <a:close/>
                <a:moveTo>
                  <a:pt x="2639" y="926"/>
                </a:moveTo>
                <a:cubicBezTo>
                  <a:pt x="2465" y="926"/>
                  <a:pt x="2465" y="926"/>
                  <a:pt x="2465" y="926"/>
                </a:cubicBezTo>
                <a:cubicBezTo>
                  <a:pt x="2465" y="787"/>
                  <a:pt x="2465" y="787"/>
                  <a:pt x="2465" y="787"/>
                </a:cubicBezTo>
                <a:cubicBezTo>
                  <a:pt x="2639" y="787"/>
                  <a:pt x="2639" y="787"/>
                  <a:pt x="2639" y="787"/>
                </a:cubicBezTo>
                <a:lnTo>
                  <a:pt x="2639" y="926"/>
                </a:lnTo>
                <a:close/>
                <a:moveTo>
                  <a:pt x="2639" y="695"/>
                </a:moveTo>
                <a:cubicBezTo>
                  <a:pt x="2465" y="695"/>
                  <a:pt x="2465" y="695"/>
                  <a:pt x="2465" y="695"/>
                </a:cubicBezTo>
                <a:cubicBezTo>
                  <a:pt x="2465" y="556"/>
                  <a:pt x="2465" y="556"/>
                  <a:pt x="2465" y="556"/>
                </a:cubicBezTo>
                <a:cubicBezTo>
                  <a:pt x="2639" y="556"/>
                  <a:pt x="2639" y="556"/>
                  <a:pt x="2639" y="556"/>
                </a:cubicBezTo>
                <a:lnTo>
                  <a:pt x="2639" y="695"/>
                </a:lnTo>
                <a:close/>
                <a:moveTo>
                  <a:pt x="2639" y="463"/>
                </a:moveTo>
                <a:cubicBezTo>
                  <a:pt x="2465" y="463"/>
                  <a:pt x="2465" y="463"/>
                  <a:pt x="2465" y="463"/>
                </a:cubicBezTo>
                <a:cubicBezTo>
                  <a:pt x="2465" y="324"/>
                  <a:pt x="2465" y="324"/>
                  <a:pt x="2465" y="324"/>
                </a:cubicBezTo>
                <a:cubicBezTo>
                  <a:pt x="2639" y="324"/>
                  <a:pt x="2639" y="324"/>
                  <a:pt x="2639" y="324"/>
                </a:cubicBezTo>
                <a:lnTo>
                  <a:pt x="2639" y="463"/>
                </a:lnTo>
                <a:close/>
                <a:moveTo>
                  <a:pt x="2038" y="2153"/>
                </a:moveTo>
                <a:cubicBezTo>
                  <a:pt x="2038" y="949"/>
                  <a:pt x="2038" y="949"/>
                  <a:pt x="2038" y="949"/>
                </a:cubicBezTo>
                <a:cubicBezTo>
                  <a:pt x="2038" y="903"/>
                  <a:pt x="1992" y="857"/>
                  <a:pt x="1945" y="857"/>
                </a:cubicBezTo>
                <a:cubicBezTo>
                  <a:pt x="93" y="857"/>
                  <a:pt x="93" y="857"/>
                  <a:pt x="93" y="857"/>
                </a:cubicBezTo>
                <a:cubicBezTo>
                  <a:pt x="47" y="857"/>
                  <a:pt x="0" y="903"/>
                  <a:pt x="0" y="949"/>
                </a:cubicBezTo>
                <a:cubicBezTo>
                  <a:pt x="0" y="2153"/>
                  <a:pt x="0" y="2153"/>
                  <a:pt x="0" y="2153"/>
                </a:cubicBezTo>
                <a:cubicBezTo>
                  <a:pt x="0" y="2200"/>
                  <a:pt x="47" y="2245"/>
                  <a:pt x="93" y="2245"/>
                </a:cubicBezTo>
                <a:cubicBezTo>
                  <a:pt x="1945" y="2245"/>
                  <a:pt x="1945" y="2245"/>
                  <a:pt x="1945" y="2245"/>
                </a:cubicBezTo>
                <a:cubicBezTo>
                  <a:pt x="1992" y="2245"/>
                  <a:pt x="2038" y="2200"/>
                  <a:pt x="2038" y="2153"/>
                </a:cubicBezTo>
                <a:close/>
                <a:moveTo>
                  <a:pt x="1806" y="2153"/>
                </a:moveTo>
                <a:cubicBezTo>
                  <a:pt x="185" y="2153"/>
                  <a:pt x="185" y="2153"/>
                  <a:pt x="185" y="2153"/>
                </a:cubicBezTo>
                <a:cubicBezTo>
                  <a:pt x="185" y="949"/>
                  <a:pt x="185" y="949"/>
                  <a:pt x="185" y="949"/>
                </a:cubicBezTo>
                <a:cubicBezTo>
                  <a:pt x="1806" y="949"/>
                  <a:pt x="1806" y="949"/>
                  <a:pt x="1806" y="949"/>
                </a:cubicBezTo>
                <a:lnTo>
                  <a:pt x="1806" y="2153"/>
                </a:lnTo>
                <a:close/>
                <a:moveTo>
                  <a:pt x="1876" y="1598"/>
                </a:moveTo>
                <a:cubicBezTo>
                  <a:pt x="1876" y="1505"/>
                  <a:pt x="1876" y="1505"/>
                  <a:pt x="1876" y="1505"/>
                </a:cubicBezTo>
                <a:cubicBezTo>
                  <a:pt x="1876" y="1482"/>
                  <a:pt x="1899" y="1459"/>
                  <a:pt x="1922" y="1459"/>
                </a:cubicBezTo>
                <a:cubicBezTo>
                  <a:pt x="1945" y="1459"/>
                  <a:pt x="1969" y="1482"/>
                  <a:pt x="1969" y="1505"/>
                </a:cubicBezTo>
                <a:cubicBezTo>
                  <a:pt x="1969" y="1598"/>
                  <a:pt x="1969" y="1598"/>
                  <a:pt x="1969" y="1598"/>
                </a:cubicBezTo>
                <a:cubicBezTo>
                  <a:pt x="1969" y="1621"/>
                  <a:pt x="1945" y="1644"/>
                  <a:pt x="1922" y="1644"/>
                </a:cubicBezTo>
                <a:cubicBezTo>
                  <a:pt x="1899" y="1644"/>
                  <a:pt x="1876" y="1621"/>
                  <a:pt x="1876" y="1598"/>
                </a:cubicBezTo>
                <a:close/>
                <a:moveTo>
                  <a:pt x="1714" y="1876"/>
                </a:moveTo>
                <a:cubicBezTo>
                  <a:pt x="278" y="1876"/>
                  <a:pt x="278" y="1876"/>
                  <a:pt x="278" y="1876"/>
                </a:cubicBezTo>
                <a:cubicBezTo>
                  <a:pt x="278" y="2061"/>
                  <a:pt x="278" y="2061"/>
                  <a:pt x="278" y="2061"/>
                </a:cubicBezTo>
                <a:cubicBezTo>
                  <a:pt x="1714" y="2061"/>
                  <a:pt x="1714" y="2061"/>
                  <a:pt x="1714" y="2061"/>
                </a:cubicBezTo>
                <a:lnTo>
                  <a:pt x="1714" y="1876"/>
                </a:lnTo>
                <a:close/>
                <a:moveTo>
                  <a:pt x="463" y="1320"/>
                </a:moveTo>
                <a:cubicBezTo>
                  <a:pt x="278" y="1320"/>
                  <a:pt x="278" y="1320"/>
                  <a:pt x="278" y="1320"/>
                </a:cubicBezTo>
                <a:cubicBezTo>
                  <a:pt x="278" y="1783"/>
                  <a:pt x="278" y="1783"/>
                  <a:pt x="278" y="1783"/>
                </a:cubicBezTo>
                <a:cubicBezTo>
                  <a:pt x="463" y="1783"/>
                  <a:pt x="463" y="1783"/>
                  <a:pt x="463" y="1783"/>
                </a:cubicBezTo>
                <a:lnTo>
                  <a:pt x="463" y="1320"/>
                </a:lnTo>
                <a:close/>
                <a:moveTo>
                  <a:pt x="1112" y="683"/>
                </a:moveTo>
                <a:cubicBezTo>
                  <a:pt x="1135" y="695"/>
                  <a:pt x="1158" y="695"/>
                  <a:pt x="1181" y="683"/>
                </a:cubicBezTo>
                <a:cubicBezTo>
                  <a:pt x="1482" y="370"/>
                  <a:pt x="1482" y="370"/>
                  <a:pt x="1482" y="370"/>
                </a:cubicBezTo>
                <a:cubicBezTo>
                  <a:pt x="1482" y="579"/>
                  <a:pt x="1482" y="579"/>
                  <a:pt x="1482" y="579"/>
                </a:cubicBezTo>
                <a:cubicBezTo>
                  <a:pt x="1482" y="602"/>
                  <a:pt x="1505" y="625"/>
                  <a:pt x="1528" y="625"/>
                </a:cubicBezTo>
                <a:cubicBezTo>
                  <a:pt x="1575" y="625"/>
                  <a:pt x="1575" y="625"/>
                  <a:pt x="1575" y="625"/>
                </a:cubicBezTo>
                <a:cubicBezTo>
                  <a:pt x="1598" y="625"/>
                  <a:pt x="1621" y="602"/>
                  <a:pt x="1621" y="579"/>
                </a:cubicBezTo>
                <a:cubicBezTo>
                  <a:pt x="1621" y="139"/>
                  <a:pt x="1621" y="139"/>
                  <a:pt x="1621" y="139"/>
                </a:cubicBezTo>
                <a:cubicBezTo>
                  <a:pt x="1181" y="139"/>
                  <a:pt x="1181" y="139"/>
                  <a:pt x="1181" y="139"/>
                </a:cubicBezTo>
                <a:cubicBezTo>
                  <a:pt x="1158" y="139"/>
                  <a:pt x="1135" y="162"/>
                  <a:pt x="1135" y="185"/>
                </a:cubicBezTo>
                <a:cubicBezTo>
                  <a:pt x="1135" y="231"/>
                  <a:pt x="1135" y="231"/>
                  <a:pt x="1135" y="231"/>
                </a:cubicBezTo>
                <a:cubicBezTo>
                  <a:pt x="1135" y="255"/>
                  <a:pt x="1158" y="278"/>
                  <a:pt x="1181" y="278"/>
                </a:cubicBezTo>
                <a:cubicBezTo>
                  <a:pt x="1390" y="278"/>
                  <a:pt x="1390" y="278"/>
                  <a:pt x="1390" y="278"/>
                </a:cubicBezTo>
                <a:cubicBezTo>
                  <a:pt x="1077" y="579"/>
                  <a:pt x="1077" y="579"/>
                  <a:pt x="1077" y="579"/>
                </a:cubicBezTo>
                <a:cubicBezTo>
                  <a:pt x="1065" y="602"/>
                  <a:pt x="1065" y="625"/>
                  <a:pt x="1077" y="648"/>
                </a:cubicBezTo>
                <a:lnTo>
                  <a:pt x="1112" y="683"/>
                </a:lnTo>
                <a:close/>
                <a:moveTo>
                  <a:pt x="1575" y="2477"/>
                </a:moveTo>
                <a:cubicBezTo>
                  <a:pt x="1528" y="2477"/>
                  <a:pt x="1528" y="2477"/>
                  <a:pt x="1528" y="2477"/>
                </a:cubicBezTo>
                <a:cubicBezTo>
                  <a:pt x="1505" y="2477"/>
                  <a:pt x="1482" y="2500"/>
                  <a:pt x="1482" y="2523"/>
                </a:cubicBezTo>
                <a:cubicBezTo>
                  <a:pt x="1482" y="2731"/>
                  <a:pt x="1482" y="2731"/>
                  <a:pt x="1482" y="2731"/>
                </a:cubicBezTo>
                <a:cubicBezTo>
                  <a:pt x="1181" y="2418"/>
                  <a:pt x="1181" y="2418"/>
                  <a:pt x="1181" y="2418"/>
                </a:cubicBezTo>
                <a:cubicBezTo>
                  <a:pt x="1158" y="2407"/>
                  <a:pt x="1135" y="2407"/>
                  <a:pt x="1112" y="2418"/>
                </a:cubicBezTo>
                <a:cubicBezTo>
                  <a:pt x="1077" y="2453"/>
                  <a:pt x="1077" y="2453"/>
                  <a:pt x="1077" y="2453"/>
                </a:cubicBezTo>
                <a:cubicBezTo>
                  <a:pt x="1065" y="2477"/>
                  <a:pt x="1065" y="2500"/>
                  <a:pt x="1077" y="2523"/>
                </a:cubicBezTo>
                <a:cubicBezTo>
                  <a:pt x="1390" y="2824"/>
                  <a:pt x="1390" y="2824"/>
                  <a:pt x="1390" y="2824"/>
                </a:cubicBezTo>
                <a:cubicBezTo>
                  <a:pt x="1181" y="2824"/>
                  <a:pt x="1181" y="2824"/>
                  <a:pt x="1181" y="2824"/>
                </a:cubicBezTo>
                <a:cubicBezTo>
                  <a:pt x="1158" y="2824"/>
                  <a:pt x="1135" y="2847"/>
                  <a:pt x="1135" y="2870"/>
                </a:cubicBezTo>
                <a:cubicBezTo>
                  <a:pt x="1135" y="2916"/>
                  <a:pt x="1135" y="2916"/>
                  <a:pt x="1135" y="2916"/>
                </a:cubicBezTo>
                <a:cubicBezTo>
                  <a:pt x="1135" y="2940"/>
                  <a:pt x="1158" y="2963"/>
                  <a:pt x="1181" y="2963"/>
                </a:cubicBezTo>
                <a:cubicBezTo>
                  <a:pt x="1621" y="2963"/>
                  <a:pt x="1621" y="2963"/>
                  <a:pt x="1621" y="2963"/>
                </a:cubicBezTo>
                <a:cubicBezTo>
                  <a:pt x="1621" y="2523"/>
                  <a:pt x="1621" y="2523"/>
                  <a:pt x="1621" y="2523"/>
                </a:cubicBezTo>
                <a:cubicBezTo>
                  <a:pt x="1621" y="2500"/>
                  <a:pt x="1598" y="2477"/>
                  <a:pt x="1575" y="2477"/>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37">
            <a:extLst>
              <a:ext uri="{FF2B5EF4-FFF2-40B4-BE49-F238E27FC236}">
                <a16:creationId xmlns:a16="http://schemas.microsoft.com/office/drawing/2014/main" id="{3F4A533C-18AC-2349-9062-93C713AE03C0}"/>
              </a:ext>
            </a:extLst>
          </p:cNvPr>
          <p:cNvSpPr>
            <a:spLocks noChangeAspect="1" noChangeArrowheads="1"/>
          </p:cNvSpPr>
          <p:nvPr/>
        </p:nvSpPr>
        <p:spPr bwMode="auto">
          <a:xfrm>
            <a:off x="8113932" y="5093215"/>
            <a:ext cx="664818" cy="546672"/>
          </a:xfrm>
          <a:custGeom>
            <a:avLst/>
            <a:gdLst>
              <a:gd name="T0" fmla="*/ 1303 w 2926"/>
              <a:gd name="T1" fmla="*/ 46 h 2408"/>
              <a:gd name="T2" fmla="*/ 1326 w 2926"/>
              <a:gd name="T3" fmla="*/ 0 h 2408"/>
              <a:gd name="T4" fmla="*/ 731 w 2926"/>
              <a:gd name="T5" fmla="*/ 0 h 2408"/>
              <a:gd name="T6" fmla="*/ 731 w 2926"/>
              <a:gd name="T7" fmla="*/ 92 h 2408"/>
              <a:gd name="T8" fmla="*/ 1223 w 2926"/>
              <a:gd name="T9" fmla="*/ 92 h 2408"/>
              <a:gd name="T10" fmla="*/ 1303 w 2926"/>
              <a:gd name="T11" fmla="*/ 46 h 2408"/>
              <a:gd name="T12" fmla="*/ 1223 w 2926"/>
              <a:gd name="T13" fmla="*/ 2314 h 2408"/>
              <a:gd name="T14" fmla="*/ 731 w 2926"/>
              <a:gd name="T15" fmla="*/ 2314 h 2408"/>
              <a:gd name="T16" fmla="*/ 731 w 2926"/>
              <a:gd name="T17" fmla="*/ 2407 h 2408"/>
              <a:gd name="T18" fmla="*/ 1326 w 2926"/>
              <a:gd name="T19" fmla="*/ 2407 h 2408"/>
              <a:gd name="T20" fmla="*/ 1303 w 2926"/>
              <a:gd name="T21" fmla="*/ 2361 h 2408"/>
              <a:gd name="T22" fmla="*/ 1223 w 2926"/>
              <a:gd name="T23" fmla="*/ 2314 h 2408"/>
              <a:gd name="T24" fmla="*/ 2433 w 2926"/>
              <a:gd name="T25" fmla="*/ 1065 h 2408"/>
              <a:gd name="T26" fmla="*/ 2308 w 2926"/>
              <a:gd name="T27" fmla="*/ 1053 h 2408"/>
              <a:gd name="T28" fmla="*/ 1909 w 2926"/>
              <a:gd name="T29" fmla="*/ 949 h 2408"/>
              <a:gd name="T30" fmla="*/ 1749 w 2926"/>
              <a:gd name="T31" fmla="*/ 926 h 2408"/>
              <a:gd name="T32" fmla="*/ 1691 w 2926"/>
              <a:gd name="T33" fmla="*/ 926 h 2408"/>
              <a:gd name="T34" fmla="*/ 1086 w 2926"/>
              <a:gd name="T35" fmla="*/ 139 h 2408"/>
              <a:gd name="T36" fmla="*/ 823 w 2926"/>
              <a:gd name="T37" fmla="*/ 139 h 2408"/>
              <a:gd name="T38" fmla="*/ 823 w 2926"/>
              <a:gd name="T39" fmla="*/ 926 h 2408"/>
              <a:gd name="T40" fmla="*/ 617 w 2926"/>
              <a:gd name="T41" fmla="*/ 937 h 2408"/>
              <a:gd name="T42" fmla="*/ 274 w 2926"/>
              <a:gd name="T43" fmla="*/ 555 h 2408"/>
              <a:gd name="T44" fmla="*/ 137 w 2926"/>
              <a:gd name="T45" fmla="*/ 555 h 2408"/>
              <a:gd name="T46" fmla="*/ 91 w 2926"/>
              <a:gd name="T47" fmla="*/ 602 h 2408"/>
              <a:gd name="T48" fmla="*/ 91 w 2926"/>
              <a:gd name="T49" fmla="*/ 1019 h 2408"/>
              <a:gd name="T50" fmla="*/ 274 w 2926"/>
              <a:gd name="T51" fmla="*/ 1019 h 2408"/>
              <a:gd name="T52" fmla="*/ 274 w 2926"/>
              <a:gd name="T53" fmla="*/ 1088 h 2408"/>
              <a:gd name="T54" fmla="*/ 0 w 2926"/>
              <a:gd name="T55" fmla="*/ 1135 h 2408"/>
              <a:gd name="T56" fmla="*/ 0 w 2926"/>
              <a:gd name="T57" fmla="*/ 1273 h 2408"/>
              <a:gd name="T58" fmla="*/ 274 w 2926"/>
              <a:gd name="T59" fmla="*/ 1320 h 2408"/>
              <a:gd name="T60" fmla="*/ 274 w 2926"/>
              <a:gd name="T61" fmla="*/ 1389 h 2408"/>
              <a:gd name="T62" fmla="*/ 91 w 2926"/>
              <a:gd name="T63" fmla="*/ 1389 h 2408"/>
              <a:gd name="T64" fmla="*/ 91 w 2926"/>
              <a:gd name="T65" fmla="*/ 1806 h 2408"/>
              <a:gd name="T66" fmla="*/ 137 w 2926"/>
              <a:gd name="T67" fmla="*/ 1852 h 2408"/>
              <a:gd name="T68" fmla="*/ 274 w 2926"/>
              <a:gd name="T69" fmla="*/ 1852 h 2408"/>
              <a:gd name="T70" fmla="*/ 617 w 2926"/>
              <a:gd name="T71" fmla="*/ 1470 h 2408"/>
              <a:gd name="T72" fmla="*/ 823 w 2926"/>
              <a:gd name="T73" fmla="*/ 1482 h 2408"/>
              <a:gd name="T74" fmla="*/ 823 w 2926"/>
              <a:gd name="T75" fmla="*/ 2268 h 2408"/>
              <a:gd name="T76" fmla="*/ 1086 w 2926"/>
              <a:gd name="T77" fmla="*/ 2268 h 2408"/>
              <a:gd name="T78" fmla="*/ 1691 w 2926"/>
              <a:gd name="T79" fmla="*/ 1482 h 2408"/>
              <a:gd name="T80" fmla="*/ 1749 w 2926"/>
              <a:gd name="T81" fmla="*/ 1482 h 2408"/>
              <a:gd name="T82" fmla="*/ 1909 w 2926"/>
              <a:gd name="T83" fmla="*/ 1459 h 2408"/>
              <a:gd name="T84" fmla="*/ 2308 w 2926"/>
              <a:gd name="T85" fmla="*/ 1354 h 2408"/>
              <a:gd name="T86" fmla="*/ 2433 w 2926"/>
              <a:gd name="T87" fmla="*/ 1343 h 2408"/>
              <a:gd name="T88" fmla="*/ 2925 w 2926"/>
              <a:gd name="T89" fmla="*/ 1204 h 2408"/>
              <a:gd name="T90" fmla="*/ 2433 w 2926"/>
              <a:gd name="T91" fmla="*/ 1065 h 2408"/>
              <a:gd name="T92" fmla="*/ 2514 w 2926"/>
              <a:gd name="T93" fmla="*/ 1215 h 2408"/>
              <a:gd name="T94" fmla="*/ 2411 w 2926"/>
              <a:gd name="T95" fmla="*/ 1273 h 2408"/>
              <a:gd name="T96" fmla="*/ 2172 w 2926"/>
              <a:gd name="T97" fmla="*/ 1273 h 2408"/>
              <a:gd name="T98" fmla="*/ 1931 w 2926"/>
              <a:gd name="T99" fmla="*/ 1227 h 2408"/>
              <a:gd name="T100" fmla="*/ 1931 w 2926"/>
              <a:gd name="T101" fmla="*/ 1181 h 2408"/>
              <a:gd name="T102" fmla="*/ 2172 w 2926"/>
              <a:gd name="T103" fmla="*/ 1135 h 2408"/>
              <a:gd name="T104" fmla="*/ 2411 w 2926"/>
              <a:gd name="T105" fmla="*/ 1135 h 2408"/>
              <a:gd name="T106" fmla="*/ 2514 w 2926"/>
              <a:gd name="T107" fmla="*/ 1192 h 2408"/>
              <a:gd name="T108" fmla="*/ 2514 w 2926"/>
              <a:gd name="T109" fmla="*/ 1204 h 2408"/>
              <a:gd name="T110" fmla="*/ 2514 w 2926"/>
              <a:gd name="T111" fmla="*/ 1215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6" h="2408">
                <a:moveTo>
                  <a:pt x="1303" y="46"/>
                </a:moveTo>
                <a:cubicBezTo>
                  <a:pt x="1326" y="0"/>
                  <a:pt x="1326" y="0"/>
                  <a:pt x="1326" y="0"/>
                </a:cubicBezTo>
                <a:cubicBezTo>
                  <a:pt x="731" y="0"/>
                  <a:pt x="731" y="0"/>
                  <a:pt x="731" y="0"/>
                </a:cubicBezTo>
                <a:cubicBezTo>
                  <a:pt x="731" y="92"/>
                  <a:pt x="731" y="92"/>
                  <a:pt x="731" y="92"/>
                </a:cubicBezTo>
                <a:cubicBezTo>
                  <a:pt x="1223" y="92"/>
                  <a:pt x="1223" y="92"/>
                  <a:pt x="1223" y="92"/>
                </a:cubicBezTo>
                <a:cubicBezTo>
                  <a:pt x="1257" y="92"/>
                  <a:pt x="1291" y="69"/>
                  <a:pt x="1303" y="46"/>
                </a:cubicBezTo>
                <a:close/>
                <a:moveTo>
                  <a:pt x="1223" y="2314"/>
                </a:moveTo>
                <a:cubicBezTo>
                  <a:pt x="731" y="2314"/>
                  <a:pt x="731" y="2314"/>
                  <a:pt x="731" y="2314"/>
                </a:cubicBezTo>
                <a:cubicBezTo>
                  <a:pt x="731" y="2407"/>
                  <a:pt x="731" y="2407"/>
                  <a:pt x="731" y="2407"/>
                </a:cubicBezTo>
                <a:cubicBezTo>
                  <a:pt x="1326" y="2407"/>
                  <a:pt x="1326" y="2407"/>
                  <a:pt x="1326" y="2407"/>
                </a:cubicBezTo>
                <a:cubicBezTo>
                  <a:pt x="1303" y="2361"/>
                  <a:pt x="1303" y="2361"/>
                  <a:pt x="1303" y="2361"/>
                </a:cubicBezTo>
                <a:cubicBezTo>
                  <a:pt x="1291" y="2338"/>
                  <a:pt x="1257" y="2314"/>
                  <a:pt x="1223" y="2314"/>
                </a:cubicBezTo>
                <a:close/>
                <a:moveTo>
                  <a:pt x="2433" y="1065"/>
                </a:moveTo>
                <a:cubicBezTo>
                  <a:pt x="2399" y="1065"/>
                  <a:pt x="2354" y="1053"/>
                  <a:pt x="2308" y="1053"/>
                </a:cubicBezTo>
                <a:cubicBezTo>
                  <a:pt x="1909" y="949"/>
                  <a:pt x="1909" y="949"/>
                  <a:pt x="1909" y="949"/>
                </a:cubicBezTo>
                <a:cubicBezTo>
                  <a:pt x="1852" y="937"/>
                  <a:pt x="1806" y="926"/>
                  <a:pt x="1749" y="926"/>
                </a:cubicBezTo>
                <a:cubicBezTo>
                  <a:pt x="1691" y="926"/>
                  <a:pt x="1691" y="926"/>
                  <a:pt x="1691" y="926"/>
                </a:cubicBezTo>
                <a:cubicBezTo>
                  <a:pt x="1086" y="139"/>
                  <a:pt x="1086" y="139"/>
                  <a:pt x="1086" y="139"/>
                </a:cubicBezTo>
                <a:cubicBezTo>
                  <a:pt x="823" y="139"/>
                  <a:pt x="823" y="139"/>
                  <a:pt x="823" y="139"/>
                </a:cubicBezTo>
                <a:cubicBezTo>
                  <a:pt x="823" y="926"/>
                  <a:pt x="823" y="926"/>
                  <a:pt x="823" y="926"/>
                </a:cubicBezTo>
                <a:cubicBezTo>
                  <a:pt x="617" y="937"/>
                  <a:pt x="617" y="937"/>
                  <a:pt x="617" y="937"/>
                </a:cubicBezTo>
                <a:cubicBezTo>
                  <a:pt x="274" y="555"/>
                  <a:pt x="274" y="555"/>
                  <a:pt x="274" y="555"/>
                </a:cubicBezTo>
                <a:cubicBezTo>
                  <a:pt x="137" y="555"/>
                  <a:pt x="137" y="555"/>
                  <a:pt x="137" y="555"/>
                </a:cubicBezTo>
                <a:cubicBezTo>
                  <a:pt x="114" y="555"/>
                  <a:pt x="91" y="579"/>
                  <a:pt x="91" y="602"/>
                </a:cubicBezTo>
                <a:cubicBezTo>
                  <a:pt x="91" y="1019"/>
                  <a:pt x="91" y="1019"/>
                  <a:pt x="91" y="1019"/>
                </a:cubicBezTo>
                <a:cubicBezTo>
                  <a:pt x="274" y="1019"/>
                  <a:pt x="274" y="1019"/>
                  <a:pt x="274" y="1019"/>
                </a:cubicBezTo>
                <a:cubicBezTo>
                  <a:pt x="274" y="1088"/>
                  <a:pt x="274" y="1088"/>
                  <a:pt x="274" y="1088"/>
                </a:cubicBezTo>
                <a:cubicBezTo>
                  <a:pt x="114" y="1100"/>
                  <a:pt x="0" y="1135"/>
                  <a:pt x="0" y="1135"/>
                </a:cubicBezTo>
                <a:cubicBezTo>
                  <a:pt x="0" y="1273"/>
                  <a:pt x="0" y="1273"/>
                  <a:pt x="0" y="1273"/>
                </a:cubicBezTo>
                <a:cubicBezTo>
                  <a:pt x="0" y="1273"/>
                  <a:pt x="114" y="1308"/>
                  <a:pt x="274" y="1320"/>
                </a:cubicBezTo>
                <a:cubicBezTo>
                  <a:pt x="274" y="1389"/>
                  <a:pt x="274" y="1389"/>
                  <a:pt x="274" y="1389"/>
                </a:cubicBezTo>
                <a:cubicBezTo>
                  <a:pt x="91" y="1389"/>
                  <a:pt x="91" y="1389"/>
                  <a:pt x="91" y="1389"/>
                </a:cubicBezTo>
                <a:cubicBezTo>
                  <a:pt x="91" y="1806"/>
                  <a:pt x="91" y="1806"/>
                  <a:pt x="91" y="1806"/>
                </a:cubicBezTo>
                <a:cubicBezTo>
                  <a:pt x="91" y="1829"/>
                  <a:pt x="114" y="1852"/>
                  <a:pt x="137" y="1852"/>
                </a:cubicBezTo>
                <a:cubicBezTo>
                  <a:pt x="274" y="1852"/>
                  <a:pt x="274" y="1852"/>
                  <a:pt x="274" y="1852"/>
                </a:cubicBezTo>
                <a:cubicBezTo>
                  <a:pt x="617" y="1470"/>
                  <a:pt x="617" y="1470"/>
                  <a:pt x="617" y="1470"/>
                </a:cubicBezTo>
                <a:cubicBezTo>
                  <a:pt x="823" y="1482"/>
                  <a:pt x="823" y="1482"/>
                  <a:pt x="823" y="1482"/>
                </a:cubicBezTo>
                <a:cubicBezTo>
                  <a:pt x="823" y="2268"/>
                  <a:pt x="823" y="2268"/>
                  <a:pt x="823" y="2268"/>
                </a:cubicBezTo>
                <a:cubicBezTo>
                  <a:pt x="1086" y="2268"/>
                  <a:pt x="1086" y="2268"/>
                  <a:pt x="1086" y="2268"/>
                </a:cubicBezTo>
                <a:cubicBezTo>
                  <a:pt x="1691" y="1482"/>
                  <a:pt x="1691" y="1482"/>
                  <a:pt x="1691" y="1482"/>
                </a:cubicBezTo>
                <a:cubicBezTo>
                  <a:pt x="1749" y="1482"/>
                  <a:pt x="1749" y="1482"/>
                  <a:pt x="1749" y="1482"/>
                </a:cubicBezTo>
                <a:cubicBezTo>
                  <a:pt x="1806" y="1482"/>
                  <a:pt x="1852" y="1470"/>
                  <a:pt x="1909" y="1459"/>
                </a:cubicBezTo>
                <a:cubicBezTo>
                  <a:pt x="2308" y="1354"/>
                  <a:pt x="2308" y="1354"/>
                  <a:pt x="2308" y="1354"/>
                </a:cubicBezTo>
                <a:cubicBezTo>
                  <a:pt x="2354" y="1354"/>
                  <a:pt x="2399" y="1343"/>
                  <a:pt x="2433" y="1343"/>
                </a:cubicBezTo>
                <a:cubicBezTo>
                  <a:pt x="2696" y="1331"/>
                  <a:pt x="2925" y="1250"/>
                  <a:pt x="2925" y="1204"/>
                </a:cubicBezTo>
                <a:cubicBezTo>
                  <a:pt x="2925" y="1158"/>
                  <a:pt x="2696" y="1076"/>
                  <a:pt x="2433" y="1065"/>
                </a:cubicBezTo>
                <a:close/>
                <a:moveTo>
                  <a:pt x="2514" y="1215"/>
                </a:moveTo>
                <a:cubicBezTo>
                  <a:pt x="2502" y="1250"/>
                  <a:pt x="2468" y="1262"/>
                  <a:pt x="2411" y="1273"/>
                </a:cubicBezTo>
                <a:cubicBezTo>
                  <a:pt x="2319" y="1273"/>
                  <a:pt x="2172" y="1273"/>
                  <a:pt x="2172" y="1273"/>
                </a:cubicBezTo>
                <a:cubicBezTo>
                  <a:pt x="2149" y="1273"/>
                  <a:pt x="2000" y="1250"/>
                  <a:pt x="1931" y="1227"/>
                </a:cubicBezTo>
                <a:cubicBezTo>
                  <a:pt x="1920" y="1215"/>
                  <a:pt x="1920" y="1192"/>
                  <a:pt x="1931" y="1181"/>
                </a:cubicBezTo>
                <a:cubicBezTo>
                  <a:pt x="2000" y="1158"/>
                  <a:pt x="2149" y="1135"/>
                  <a:pt x="2172" y="1135"/>
                </a:cubicBezTo>
                <a:cubicBezTo>
                  <a:pt x="2172" y="1135"/>
                  <a:pt x="2319" y="1135"/>
                  <a:pt x="2411" y="1135"/>
                </a:cubicBezTo>
                <a:cubicBezTo>
                  <a:pt x="2468" y="1146"/>
                  <a:pt x="2502" y="1158"/>
                  <a:pt x="2514" y="1192"/>
                </a:cubicBezTo>
                <a:lnTo>
                  <a:pt x="2514" y="1204"/>
                </a:lnTo>
                <a:lnTo>
                  <a:pt x="2514" y="121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19">
            <a:extLst>
              <a:ext uri="{FF2B5EF4-FFF2-40B4-BE49-F238E27FC236}">
                <a16:creationId xmlns:a16="http://schemas.microsoft.com/office/drawing/2014/main" id="{8B4E32E5-DB68-9444-9440-4015C1158825}"/>
              </a:ext>
            </a:extLst>
          </p:cNvPr>
          <p:cNvSpPr>
            <a:spLocks noChangeArrowheads="1"/>
          </p:cNvSpPr>
          <p:nvPr/>
        </p:nvSpPr>
        <p:spPr bwMode="auto">
          <a:xfrm>
            <a:off x="10435987" y="5047591"/>
            <a:ext cx="620112" cy="492990"/>
          </a:xfrm>
          <a:custGeom>
            <a:avLst/>
            <a:gdLst>
              <a:gd name="T0" fmla="*/ 2153 w 2541"/>
              <a:gd name="T1" fmla="*/ 352 h 1804"/>
              <a:gd name="T2" fmla="*/ 1766 w 2541"/>
              <a:gd name="T3" fmla="*/ 480 h 1804"/>
              <a:gd name="T4" fmla="*/ 1837 w 2541"/>
              <a:gd name="T5" fmla="*/ 656 h 1804"/>
              <a:gd name="T6" fmla="*/ 2233 w 2541"/>
              <a:gd name="T7" fmla="*/ 440 h 1804"/>
              <a:gd name="T8" fmla="*/ 438 w 2541"/>
              <a:gd name="T9" fmla="*/ 822 h 1804"/>
              <a:gd name="T10" fmla="*/ 625 w 2541"/>
              <a:gd name="T11" fmla="*/ 667 h 1804"/>
              <a:gd name="T12" fmla="*/ 775 w 2541"/>
              <a:gd name="T13" fmla="*/ 833 h 1804"/>
              <a:gd name="T14" fmla="*/ 646 w 2541"/>
              <a:gd name="T15" fmla="*/ 1000 h 1804"/>
              <a:gd name="T16" fmla="*/ 655 w 2541"/>
              <a:gd name="T17" fmla="*/ 833 h 1804"/>
              <a:gd name="T18" fmla="*/ 496 w 2541"/>
              <a:gd name="T19" fmla="*/ 833 h 1804"/>
              <a:gd name="T20" fmla="*/ 517 w 2541"/>
              <a:gd name="T21" fmla="*/ 922 h 1804"/>
              <a:gd name="T22" fmla="*/ 2540 w 2541"/>
              <a:gd name="T23" fmla="*/ 401 h 1804"/>
              <a:gd name="T24" fmla="*/ 2392 w 2541"/>
              <a:gd name="T25" fmla="*/ 146 h 1804"/>
              <a:gd name="T26" fmla="*/ 1985 w 2541"/>
              <a:gd name="T27" fmla="*/ 78 h 1804"/>
              <a:gd name="T28" fmla="*/ 1579 w 2541"/>
              <a:gd name="T29" fmla="*/ 146 h 1804"/>
              <a:gd name="T30" fmla="*/ 1429 w 2541"/>
              <a:gd name="T31" fmla="*/ 401 h 1804"/>
              <a:gd name="T32" fmla="*/ 79 w 2541"/>
              <a:gd name="T33" fmla="*/ 274 h 1804"/>
              <a:gd name="T34" fmla="*/ 79 w 2541"/>
              <a:gd name="T35" fmla="*/ 1803 h 1804"/>
              <a:gd name="T36" fmla="*/ 2144 w 2541"/>
              <a:gd name="T37" fmla="*/ 1079 h 1804"/>
              <a:gd name="T38" fmla="*/ 2402 w 2541"/>
              <a:gd name="T39" fmla="*/ 773 h 1804"/>
              <a:gd name="T40" fmla="*/ 2540 w 2541"/>
              <a:gd name="T41" fmla="*/ 401 h 1804"/>
              <a:gd name="T42" fmla="*/ 1499 w 2541"/>
              <a:gd name="T43" fmla="*/ 588 h 1804"/>
              <a:gd name="T44" fmla="*/ 1450 w 2541"/>
              <a:gd name="T45" fmla="*/ 667 h 1804"/>
              <a:gd name="T46" fmla="*/ 1113 w 2541"/>
              <a:gd name="T47" fmla="*/ 862 h 1804"/>
              <a:gd name="T48" fmla="*/ 1579 w 2541"/>
              <a:gd name="T49" fmla="*/ 941 h 1804"/>
              <a:gd name="T50" fmla="*/ 1865 w 2541"/>
              <a:gd name="T51" fmla="*/ 1489 h 1804"/>
              <a:gd name="T52" fmla="*/ 279 w 2541"/>
              <a:gd name="T53" fmla="*/ 1411 h 1804"/>
              <a:gd name="T54" fmla="*/ 1865 w 2541"/>
              <a:gd name="T55" fmla="*/ 1215 h 1804"/>
              <a:gd name="T56" fmla="*/ 1113 w 2541"/>
              <a:gd name="T57" fmla="*/ 1136 h 1804"/>
              <a:gd name="T58" fmla="*/ 2392 w 2541"/>
              <a:gd name="T59" fmla="*/ 588 h 1804"/>
              <a:gd name="T60" fmla="*/ 2353 w 2541"/>
              <a:gd name="T61" fmla="*/ 705 h 1804"/>
              <a:gd name="T62" fmla="*/ 2312 w 2541"/>
              <a:gd name="T63" fmla="*/ 871 h 1804"/>
              <a:gd name="T64" fmla="*/ 2153 w 2541"/>
              <a:gd name="T65" fmla="*/ 911 h 1804"/>
              <a:gd name="T66" fmla="*/ 1985 w 2541"/>
              <a:gd name="T67" fmla="*/ 922 h 1804"/>
              <a:gd name="T68" fmla="*/ 1816 w 2541"/>
              <a:gd name="T69" fmla="*/ 911 h 1804"/>
              <a:gd name="T70" fmla="*/ 1657 w 2541"/>
              <a:gd name="T71" fmla="*/ 871 h 1804"/>
              <a:gd name="T72" fmla="*/ 1618 w 2541"/>
              <a:gd name="T73" fmla="*/ 705 h 1804"/>
              <a:gd name="T74" fmla="*/ 1607 w 2541"/>
              <a:gd name="T75" fmla="*/ 548 h 1804"/>
              <a:gd name="T76" fmla="*/ 1618 w 2541"/>
              <a:gd name="T77" fmla="*/ 382 h 1804"/>
              <a:gd name="T78" fmla="*/ 1657 w 2541"/>
              <a:gd name="T79" fmla="*/ 225 h 1804"/>
              <a:gd name="T80" fmla="*/ 1816 w 2541"/>
              <a:gd name="T81" fmla="*/ 176 h 1804"/>
              <a:gd name="T82" fmla="*/ 1985 w 2541"/>
              <a:gd name="T83" fmla="*/ 166 h 1804"/>
              <a:gd name="T84" fmla="*/ 2153 w 2541"/>
              <a:gd name="T85" fmla="*/ 176 h 1804"/>
              <a:gd name="T86" fmla="*/ 2312 w 2541"/>
              <a:gd name="T87" fmla="*/ 225 h 1804"/>
              <a:gd name="T88" fmla="*/ 2353 w 2541"/>
              <a:gd name="T89" fmla="*/ 382 h 1804"/>
              <a:gd name="T90" fmla="*/ 2372 w 2541"/>
              <a:gd name="T91" fmla="*/ 548 h 1804"/>
              <a:gd name="T92" fmla="*/ 279 w 2541"/>
              <a:gd name="T93" fmla="*/ 588 h 1804"/>
              <a:gd name="T94" fmla="*/ 874 w 2541"/>
              <a:gd name="T95" fmla="*/ 1215 h 1804"/>
              <a:gd name="T96" fmla="*/ 685 w 2541"/>
              <a:gd name="T97" fmla="*/ 1039 h 1804"/>
              <a:gd name="T98" fmla="*/ 408 w 2541"/>
              <a:gd name="T99" fmla="*/ 1088 h 1804"/>
              <a:gd name="T100" fmla="*/ 279 w 2541"/>
              <a:gd name="T101" fmla="*/ 1215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1" h="1804">
                <a:moveTo>
                  <a:pt x="2203" y="352"/>
                </a:moveTo>
                <a:lnTo>
                  <a:pt x="2203" y="352"/>
                </a:lnTo>
                <a:cubicBezTo>
                  <a:pt x="2194" y="342"/>
                  <a:pt x="2164" y="342"/>
                  <a:pt x="2153" y="352"/>
                </a:cubicBezTo>
                <a:cubicBezTo>
                  <a:pt x="1925" y="578"/>
                  <a:pt x="1925" y="578"/>
                  <a:pt x="1925" y="578"/>
                </a:cubicBezTo>
                <a:cubicBezTo>
                  <a:pt x="1826" y="480"/>
                  <a:pt x="1826" y="480"/>
                  <a:pt x="1826" y="480"/>
                </a:cubicBezTo>
                <a:cubicBezTo>
                  <a:pt x="1816" y="469"/>
                  <a:pt x="1786" y="469"/>
                  <a:pt x="1766" y="480"/>
                </a:cubicBezTo>
                <a:cubicBezTo>
                  <a:pt x="1747" y="509"/>
                  <a:pt x="1747" y="509"/>
                  <a:pt x="1747" y="509"/>
                </a:cubicBezTo>
                <a:cubicBezTo>
                  <a:pt x="1727" y="518"/>
                  <a:pt x="1727" y="548"/>
                  <a:pt x="1747" y="569"/>
                </a:cubicBezTo>
                <a:cubicBezTo>
                  <a:pt x="1837" y="656"/>
                  <a:pt x="1837" y="656"/>
                  <a:pt x="1837" y="656"/>
                </a:cubicBezTo>
                <a:cubicBezTo>
                  <a:pt x="1925" y="745"/>
                  <a:pt x="1925" y="745"/>
                  <a:pt x="1925" y="745"/>
                </a:cubicBezTo>
                <a:cubicBezTo>
                  <a:pt x="2005" y="656"/>
                  <a:pt x="2005" y="656"/>
                  <a:pt x="2005" y="656"/>
                </a:cubicBezTo>
                <a:cubicBezTo>
                  <a:pt x="2233" y="440"/>
                  <a:pt x="2233" y="440"/>
                  <a:pt x="2233" y="440"/>
                </a:cubicBezTo>
                <a:cubicBezTo>
                  <a:pt x="2252" y="421"/>
                  <a:pt x="2252" y="401"/>
                  <a:pt x="2233" y="382"/>
                </a:cubicBezTo>
                <a:lnTo>
                  <a:pt x="2203" y="352"/>
                </a:lnTo>
                <a:close/>
                <a:moveTo>
                  <a:pt x="438" y="822"/>
                </a:moveTo>
                <a:lnTo>
                  <a:pt x="438" y="822"/>
                </a:lnTo>
                <a:cubicBezTo>
                  <a:pt x="438" y="695"/>
                  <a:pt x="526" y="646"/>
                  <a:pt x="606" y="646"/>
                </a:cubicBezTo>
                <a:cubicBezTo>
                  <a:pt x="625" y="667"/>
                  <a:pt x="625" y="667"/>
                  <a:pt x="625" y="667"/>
                </a:cubicBezTo>
                <a:cubicBezTo>
                  <a:pt x="715" y="667"/>
                  <a:pt x="775" y="724"/>
                  <a:pt x="775" y="833"/>
                </a:cubicBezTo>
                <a:lnTo>
                  <a:pt x="775" y="833"/>
                </a:lnTo>
                <a:lnTo>
                  <a:pt x="775" y="833"/>
                </a:lnTo>
                <a:lnTo>
                  <a:pt x="775" y="833"/>
                </a:lnTo>
                <a:cubicBezTo>
                  <a:pt x="775" y="881"/>
                  <a:pt x="754" y="960"/>
                  <a:pt x="735" y="1000"/>
                </a:cubicBezTo>
                <a:cubicBezTo>
                  <a:pt x="646" y="1000"/>
                  <a:pt x="646" y="1000"/>
                  <a:pt x="646" y="1000"/>
                </a:cubicBezTo>
                <a:cubicBezTo>
                  <a:pt x="696" y="970"/>
                  <a:pt x="705" y="901"/>
                  <a:pt x="705" y="862"/>
                </a:cubicBezTo>
                <a:cubicBezTo>
                  <a:pt x="705" y="843"/>
                  <a:pt x="696" y="833"/>
                  <a:pt x="685" y="833"/>
                </a:cubicBezTo>
                <a:cubicBezTo>
                  <a:pt x="655" y="833"/>
                  <a:pt x="655" y="833"/>
                  <a:pt x="655" y="833"/>
                </a:cubicBezTo>
                <a:cubicBezTo>
                  <a:pt x="595" y="833"/>
                  <a:pt x="556" y="784"/>
                  <a:pt x="556" y="724"/>
                </a:cubicBezTo>
                <a:cubicBezTo>
                  <a:pt x="507" y="745"/>
                  <a:pt x="496" y="794"/>
                  <a:pt x="496" y="813"/>
                </a:cubicBezTo>
                <a:cubicBezTo>
                  <a:pt x="496" y="813"/>
                  <a:pt x="496" y="822"/>
                  <a:pt x="496" y="833"/>
                </a:cubicBezTo>
                <a:cubicBezTo>
                  <a:pt x="487" y="833"/>
                  <a:pt x="477" y="852"/>
                  <a:pt x="477" y="862"/>
                </a:cubicBezTo>
                <a:cubicBezTo>
                  <a:pt x="487" y="892"/>
                  <a:pt x="487" y="892"/>
                  <a:pt x="487" y="892"/>
                </a:cubicBezTo>
                <a:cubicBezTo>
                  <a:pt x="487" y="911"/>
                  <a:pt x="496" y="922"/>
                  <a:pt x="517" y="922"/>
                </a:cubicBezTo>
                <a:cubicBezTo>
                  <a:pt x="517" y="941"/>
                  <a:pt x="526" y="960"/>
                  <a:pt x="537" y="979"/>
                </a:cubicBezTo>
                <a:cubicBezTo>
                  <a:pt x="457" y="950"/>
                  <a:pt x="438" y="881"/>
                  <a:pt x="438" y="822"/>
                </a:cubicBezTo>
                <a:close/>
                <a:moveTo>
                  <a:pt x="2540" y="401"/>
                </a:moveTo>
                <a:lnTo>
                  <a:pt x="2540" y="401"/>
                </a:lnTo>
                <a:cubicBezTo>
                  <a:pt x="2402" y="312"/>
                  <a:pt x="2402" y="312"/>
                  <a:pt x="2402" y="312"/>
                </a:cubicBezTo>
                <a:cubicBezTo>
                  <a:pt x="2392" y="146"/>
                  <a:pt x="2392" y="146"/>
                  <a:pt x="2392" y="146"/>
                </a:cubicBezTo>
                <a:cubicBezTo>
                  <a:pt x="2224" y="136"/>
                  <a:pt x="2224" y="136"/>
                  <a:pt x="2224" y="136"/>
                </a:cubicBezTo>
                <a:cubicBezTo>
                  <a:pt x="2134" y="0"/>
                  <a:pt x="2134" y="0"/>
                  <a:pt x="2134" y="0"/>
                </a:cubicBezTo>
                <a:cubicBezTo>
                  <a:pt x="1985" y="78"/>
                  <a:pt x="1985" y="78"/>
                  <a:pt x="1985" y="78"/>
                </a:cubicBezTo>
                <a:cubicBezTo>
                  <a:pt x="1837" y="0"/>
                  <a:pt x="1837" y="0"/>
                  <a:pt x="1837" y="0"/>
                </a:cubicBezTo>
                <a:cubicBezTo>
                  <a:pt x="1757" y="136"/>
                  <a:pt x="1757" y="136"/>
                  <a:pt x="1757" y="136"/>
                </a:cubicBezTo>
                <a:cubicBezTo>
                  <a:pt x="1579" y="146"/>
                  <a:pt x="1579" y="146"/>
                  <a:pt x="1579" y="146"/>
                </a:cubicBezTo>
                <a:cubicBezTo>
                  <a:pt x="1579" y="312"/>
                  <a:pt x="1579" y="312"/>
                  <a:pt x="1579" y="312"/>
                </a:cubicBezTo>
                <a:cubicBezTo>
                  <a:pt x="1429" y="401"/>
                  <a:pt x="1429" y="401"/>
                  <a:pt x="1429" y="401"/>
                </a:cubicBezTo>
                <a:lnTo>
                  <a:pt x="1429" y="401"/>
                </a:lnTo>
                <a:cubicBezTo>
                  <a:pt x="1579" y="312"/>
                  <a:pt x="1579" y="312"/>
                  <a:pt x="1579" y="312"/>
                </a:cubicBezTo>
                <a:cubicBezTo>
                  <a:pt x="1579" y="274"/>
                  <a:pt x="1579" y="274"/>
                  <a:pt x="1579" y="274"/>
                </a:cubicBezTo>
                <a:cubicBezTo>
                  <a:pt x="79" y="274"/>
                  <a:pt x="79" y="274"/>
                  <a:pt x="79" y="274"/>
                </a:cubicBezTo>
                <a:cubicBezTo>
                  <a:pt x="40" y="274"/>
                  <a:pt x="0" y="303"/>
                  <a:pt x="0" y="352"/>
                </a:cubicBezTo>
                <a:cubicBezTo>
                  <a:pt x="0" y="1725"/>
                  <a:pt x="0" y="1725"/>
                  <a:pt x="0" y="1725"/>
                </a:cubicBezTo>
                <a:cubicBezTo>
                  <a:pt x="0" y="1765"/>
                  <a:pt x="40" y="1803"/>
                  <a:pt x="79" y="1803"/>
                </a:cubicBezTo>
                <a:cubicBezTo>
                  <a:pt x="2065" y="1803"/>
                  <a:pt x="2065" y="1803"/>
                  <a:pt x="2065" y="1803"/>
                </a:cubicBezTo>
                <a:cubicBezTo>
                  <a:pt x="2114" y="1803"/>
                  <a:pt x="2144" y="1765"/>
                  <a:pt x="2144" y="1725"/>
                </a:cubicBezTo>
                <a:cubicBezTo>
                  <a:pt x="2144" y="1079"/>
                  <a:pt x="2144" y="1079"/>
                  <a:pt x="2144" y="1079"/>
                </a:cubicBezTo>
                <a:cubicBezTo>
                  <a:pt x="2224" y="950"/>
                  <a:pt x="2224" y="950"/>
                  <a:pt x="2224" y="950"/>
                </a:cubicBezTo>
                <a:cubicBezTo>
                  <a:pt x="2392" y="950"/>
                  <a:pt x="2392" y="950"/>
                  <a:pt x="2392" y="950"/>
                </a:cubicBezTo>
                <a:cubicBezTo>
                  <a:pt x="2402" y="773"/>
                  <a:pt x="2402" y="773"/>
                  <a:pt x="2402" y="773"/>
                </a:cubicBezTo>
                <a:cubicBezTo>
                  <a:pt x="2540" y="695"/>
                  <a:pt x="2540" y="695"/>
                  <a:pt x="2540" y="695"/>
                </a:cubicBezTo>
                <a:cubicBezTo>
                  <a:pt x="2461" y="548"/>
                  <a:pt x="2461" y="548"/>
                  <a:pt x="2461" y="548"/>
                </a:cubicBezTo>
                <a:lnTo>
                  <a:pt x="2540" y="401"/>
                </a:lnTo>
                <a:close/>
                <a:moveTo>
                  <a:pt x="1113" y="588"/>
                </a:moveTo>
                <a:lnTo>
                  <a:pt x="1113" y="588"/>
                </a:lnTo>
                <a:cubicBezTo>
                  <a:pt x="1499" y="588"/>
                  <a:pt x="1499" y="588"/>
                  <a:pt x="1499" y="588"/>
                </a:cubicBezTo>
                <a:cubicBezTo>
                  <a:pt x="1519" y="548"/>
                  <a:pt x="1519" y="548"/>
                  <a:pt x="1519" y="548"/>
                </a:cubicBezTo>
                <a:cubicBezTo>
                  <a:pt x="1429" y="695"/>
                  <a:pt x="1429" y="695"/>
                  <a:pt x="1429" y="695"/>
                </a:cubicBezTo>
                <a:cubicBezTo>
                  <a:pt x="1450" y="667"/>
                  <a:pt x="1450" y="667"/>
                  <a:pt x="1450" y="667"/>
                </a:cubicBezTo>
                <a:cubicBezTo>
                  <a:pt x="1113" y="667"/>
                  <a:pt x="1113" y="667"/>
                  <a:pt x="1113" y="667"/>
                </a:cubicBezTo>
                <a:lnTo>
                  <a:pt x="1113" y="588"/>
                </a:lnTo>
                <a:close/>
                <a:moveTo>
                  <a:pt x="1113" y="862"/>
                </a:moveTo>
                <a:lnTo>
                  <a:pt x="1113" y="862"/>
                </a:lnTo>
                <a:cubicBezTo>
                  <a:pt x="1579" y="862"/>
                  <a:pt x="1579" y="862"/>
                  <a:pt x="1579" y="862"/>
                </a:cubicBezTo>
                <a:cubicBezTo>
                  <a:pt x="1579" y="941"/>
                  <a:pt x="1579" y="941"/>
                  <a:pt x="1579" y="941"/>
                </a:cubicBezTo>
                <a:cubicBezTo>
                  <a:pt x="1113" y="941"/>
                  <a:pt x="1113" y="941"/>
                  <a:pt x="1113" y="941"/>
                </a:cubicBezTo>
                <a:lnTo>
                  <a:pt x="1113" y="862"/>
                </a:lnTo>
                <a:close/>
                <a:moveTo>
                  <a:pt x="1865" y="1489"/>
                </a:moveTo>
                <a:lnTo>
                  <a:pt x="1865" y="1489"/>
                </a:lnTo>
                <a:cubicBezTo>
                  <a:pt x="279" y="1489"/>
                  <a:pt x="279" y="1489"/>
                  <a:pt x="279" y="1489"/>
                </a:cubicBezTo>
                <a:cubicBezTo>
                  <a:pt x="279" y="1411"/>
                  <a:pt x="279" y="1411"/>
                  <a:pt x="279" y="1411"/>
                </a:cubicBezTo>
                <a:cubicBezTo>
                  <a:pt x="1865" y="1411"/>
                  <a:pt x="1865" y="1411"/>
                  <a:pt x="1865" y="1411"/>
                </a:cubicBezTo>
                <a:lnTo>
                  <a:pt x="1865" y="1489"/>
                </a:lnTo>
                <a:close/>
                <a:moveTo>
                  <a:pt x="1865" y="1215"/>
                </a:moveTo>
                <a:lnTo>
                  <a:pt x="1865" y="1215"/>
                </a:lnTo>
                <a:cubicBezTo>
                  <a:pt x="1113" y="1215"/>
                  <a:pt x="1113" y="1215"/>
                  <a:pt x="1113" y="1215"/>
                </a:cubicBezTo>
                <a:cubicBezTo>
                  <a:pt x="1113" y="1136"/>
                  <a:pt x="1113" y="1136"/>
                  <a:pt x="1113" y="1136"/>
                </a:cubicBezTo>
                <a:cubicBezTo>
                  <a:pt x="1865" y="1136"/>
                  <a:pt x="1865" y="1136"/>
                  <a:pt x="1865" y="1136"/>
                </a:cubicBezTo>
                <a:lnTo>
                  <a:pt x="1865" y="1215"/>
                </a:lnTo>
                <a:close/>
                <a:moveTo>
                  <a:pt x="2392" y="588"/>
                </a:moveTo>
                <a:lnTo>
                  <a:pt x="2392" y="588"/>
                </a:lnTo>
                <a:cubicBezTo>
                  <a:pt x="2441" y="667"/>
                  <a:pt x="2441" y="667"/>
                  <a:pt x="2441" y="667"/>
                </a:cubicBezTo>
                <a:cubicBezTo>
                  <a:pt x="2353" y="705"/>
                  <a:pt x="2353" y="705"/>
                  <a:pt x="2353" y="705"/>
                </a:cubicBezTo>
                <a:cubicBezTo>
                  <a:pt x="2323" y="735"/>
                  <a:pt x="2323" y="735"/>
                  <a:pt x="2323" y="735"/>
                </a:cubicBezTo>
                <a:cubicBezTo>
                  <a:pt x="2323" y="773"/>
                  <a:pt x="2323" y="773"/>
                  <a:pt x="2323" y="773"/>
                </a:cubicBezTo>
                <a:cubicBezTo>
                  <a:pt x="2312" y="871"/>
                  <a:pt x="2312" y="871"/>
                  <a:pt x="2312" y="871"/>
                </a:cubicBezTo>
                <a:cubicBezTo>
                  <a:pt x="2224" y="871"/>
                  <a:pt x="2224" y="871"/>
                  <a:pt x="2224" y="871"/>
                </a:cubicBezTo>
                <a:cubicBezTo>
                  <a:pt x="2183" y="871"/>
                  <a:pt x="2183" y="871"/>
                  <a:pt x="2183" y="871"/>
                </a:cubicBezTo>
                <a:cubicBezTo>
                  <a:pt x="2153" y="911"/>
                  <a:pt x="2153" y="911"/>
                  <a:pt x="2153" y="911"/>
                </a:cubicBezTo>
                <a:cubicBezTo>
                  <a:pt x="2104" y="990"/>
                  <a:pt x="2104" y="990"/>
                  <a:pt x="2104" y="990"/>
                </a:cubicBezTo>
                <a:cubicBezTo>
                  <a:pt x="2024" y="941"/>
                  <a:pt x="2024" y="941"/>
                  <a:pt x="2024" y="941"/>
                </a:cubicBezTo>
                <a:cubicBezTo>
                  <a:pt x="1985" y="922"/>
                  <a:pt x="1985" y="922"/>
                  <a:pt x="1985" y="922"/>
                </a:cubicBezTo>
                <a:cubicBezTo>
                  <a:pt x="1945" y="941"/>
                  <a:pt x="1945" y="941"/>
                  <a:pt x="1945" y="941"/>
                </a:cubicBezTo>
                <a:cubicBezTo>
                  <a:pt x="1865" y="990"/>
                  <a:pt x="1865" y="990"/>
                  <a:pt x="1865" y="990"/>
                </a:cubicBezTo>
                <a:cubicBezTo>
                  <a:pt x="1816" y="911"/>
                  <a:pt x="1816" y="911"/>
                  <a:pt x="1816" y="911"/>
                </a:cubicBezTo>
                <a:cubicBezTo>
                  <a:pt x="1796" y="871"/>
                  <a:pt x="1796" y="871"/>
                  <a:pt x="1796" y="871"/>
                </a:cubicBezTo>
                <a:cubicBezTo>
                  <a:pt x="1757" y="871"/>
                  <a:pt x="1757" y="871"/>
                  <a:pt x="1757" y="871"/>
                </a:cubicBezTo>
                <a:cubicBezTo>
                  <a:pt x="1657" y="871"/>
                  <a:pt x="1657" y="871"/>
                  <a:pt x="1657" y="871"/>
                </a:cubicBezTo>
                <a:cubicBezTo>
                  <a:pt x="1657" y="773"/>
                  <a:pt x="1657" y="773"/>
                  <a:pt x="1657" y="773"/>
                </a:cubicBezTo>
                <a:cubicBezTo>
                  <a:pt x="1657" y="735"/>
                  <a:pt x="1657" y="735"/>
                  <a:pt x="1657" y="735"/>
                </a:cubicBezTo>
                <a:cubicBezTo>
                  <a:pt x="1618" y="705"/>
                  <a:pt x="1618" y="705"/>
                  <a:pt x="1618" y="705"/>
                </a:cubicBezTo>
                <a:cubicBezTo>
                  <a:pt x="1538" y="667"/>
                  <a:pt x="1538" y="667"/>
                  <a:pt x="1538" y="667"/>
                </a:cubicBezTo>
                <a:cubicBezTo>
                  <a:pt x="1588" y="588"/>
                  <a:pt x="1588" y="588"/>
                  <a:pt x="1588" y="588"/>
                </a:cubicBezTo>
                <a:cubicBezTo>
                  <a:pt x="1607" y="548"/>
                  <a:pt x="1607" y="548"/>
                  <a:pt x="1607" y="548"/>
                </a:cubicBezTo>
                <a:cubicBezTo>
                  <a:pt x="1588" y="509"/>
                  <a:pt x="1588" y="509"/>
                  <a:pt x="1588" y="509"/>
                </a:cubicBezTo>
                <a:cubicBezTo>
                  <a:pt x="1538" y="421"/>
                  <a:pt x="1538" y="421"/>
                  <a:pt x="1538" y="421"/>
                </a:cubicBezTo>
                <a:cubicBezTo>
                  <a:pt x="1618" y="382"/>
                  <a:pt x="1618" y="382"/>
                  <a:pt x="1618" y="382"/>
                </a:cubicBezTo>
                <a:cubicBezTo>
                  <a:pt x="1657" y="352"/>
                  <a:pt x="1657" y="352"/>
                  <a:pt x="1657" y="352"/>
                </a:cubicBezTo>
                <a:cubicBezTo>
                  <a:pt x="1657" y="312"/>
                  <a:pt x="1657" y="312"/>
                  <a:pt x="1657" y="312"/>
                </a:cubicBezTo>
                <a:cubicBezTo>
                  <a:pt x="1657" y="225"/>
                  <a:pt x="1657" y="225"/>
                  <a:pt x="1657" y="225"/>
                </a:cubicBezTo>
                <a:cubicBezTo>
                  <a:pt x="1757" y="215"/>
                  <a:pt x="1757" y="215"/>
                  <a:pt x="1757" y="215"/>
                </a:cubicBezTo>
                <a:cubicBezTo>
                  <a:pt x="1796" y="215"/>
                  <a:pt x="1796" y="215"/>
                  <a:pt x="1796" y="215"/>
                </a:cubicBezTo>
                <a:cubicBezTo>
                  <a:pt x="1816" y="176"/>
                  <a:pt x="1816" y="176"/>
                  <a:pt x="1816" y="176"/>
                </a:cubicBezTo>
                <a:cubicBezTo>
                  <a:pt x="1865" y="97"/>
                  <a:pt x="1865" y="97"/>
                  <a:pt x="1865" y="97"/>
                </a:cubicBezTo>
                <a:cubicBezTo>
                  <a:pt x="1945" y="146"/>
                  <a:pt x="1945" y="146"/>
                  <a:pt x="1945" y="146"/>
                </a:cubicBezTo>
                <a:cubicBezTo>
                  <a:pt x="1985" y="166"/>
                  <a:pt x="1985" y="166"/>
                  <a:pt x="1985" y="166"/>
                </a:cubicBezTo>
                <a:cubicBezTo>
                  <a:pt x="2024" y="146"/>
                  <a:pt x="2024" y="146"/>
                  <a:pt x="2024" y="146"/>
                </a:cubicBezTo>
                <a:cubicBezTo>
                  <a:pt x="2104" y="97"/>
                  <a:pt x="2104" y="97"/>
                  <a:pt x="2104" y="97"/>
                </a:cubicBezTo>
                <a:cubicBezTo>
                  <a:pt x="2153" y="176"/>
                  <a:pt x="2153" y="176"/>
                  <a:pt x="2153" y="176"/>
                </a:cubicBezTo>
                <a:cubicBezTo>
                  <a:pt x="2183" y="215"/>
                  <a:pt x="2183" y="215"/>
                  <a:pt x="2183" y="215"/>
                </a:cubicBezTo>
                <a:cubicBezTo>
                  <a:pt x="2224" y="215"/>
                  <a:pt x="2224" y="215"/>
                  <a:pt x="2224" y="215"/>
                </a:cubicBezTo>
                <a:cubicBezTo>
                  <a:pt x="2312" y="225"/>
                  <a:pt x="2312" y="225"/>
                  <a:pt x="2312" y="225"/>
                </a:cubicBezTo>
                <a:cubicBezTo>
                  <a:pt x="2323" y="312"/>
                  <a:pt x="2323" y="312"/>
                  <a:pt x="2323" y="312"/>
                </a:cubicBezTo>
                <a:cubicBezTo>
                  <a:pt x="2323" y="352"/>
                  <a:pt x="2323" y="352"/>
                  <a:pt x="2323" y="352"/>
                </a:cubicBezTo>
                <a:cubicBezTo>
                  <a:pt x="2353" y="382"/>
                  <a:pt x="2353" y="382"/>
                  <a:pt x="2353" y="382"/>
                </a:cubicBezTo>
                <a:cubicBezTo>
                  <a:pt x="2441" y="421"/>
                  <a:pt x="2441" y="421"/>
                  <a:pt x="2441" y="421"/>
                </a:cubicBezTo>
                <a:cubicBezTo>
                  <a:pt x="2392" y="509"/>
                  <a:pt x="2392" y="509"/>
                  <a:pt x="2392" y="509"/>
                </a:cubicBezTo>
                <a:cubicBezTo>
                  <a:pt x="2372" y="548"/>
                  <a:pt x="2372" y="548"/>
                  <a:pt x="2372" y="548"/>
                </a:cubicBezTo>
                <a:lnTo>
                  <a:pt x="2392" y="588"/>
                </a:lnTo>
                <a:close/>
                <a:moveTo>
                  <a:pt x="279" y="588"/>
                </a:moveTo>
                <a:lnTo>
                  <a:pt x="279" y="588"/>
                </a:lnTo>
                <a:cubicBezTo>
                  <a:pt x="913" y="588"/>
                  <a:pt x="913" y="588"/>
                  <a:pt x="913" y="588"/>
                </a:cubicBezTo>
                <a:cubicBezTo>
                  <a:pt x="913" y="1215"/>
                  <a:pt x="913" y="1215"/>
                  <a:pt x="913" y="1215"/>
                </a:cubicBezTo>
                <a:cubicBezTo>
                  <a:pt x="874" y="1215"/>
                  <a:pt x="874" y="1215"/>
                  <a:pt x="874" y="1215"/>
                </a:cubicBezTo>
                <a:cubicBezTo>
                  <a:pt x="874" y="1196"/>
                  <a:pt x="874" y="1196"/>
                  <a:pt x="874" y="1196"/>
                </a:cubicBezTo>
                <a:cubicBezTo>
                  <a:pt x="864" y="1147"/>
                  <a:pt x="834" y="1107"/>
                  <a:pt x="795" y="1088"/>
                </a:cubicBezTo>
                <a:cubicBezTo>
                  <a:pt x="685" y="1039"/>
                  <a:pt x="685" y="1039"/>
                  <a:pt x="685" y="1039"/>
                </a:cubicBezTo>
                <a:cubicBezTo>
                  <a:pt x="685" y="1049"/>
                  <a:pt x="666" y="1128"/>
                  <a:pt x="595" y="1166"/>
                </a:cubicBezTo>
                <a:cubicBezTo>
                  <a:pt x="526" y="1128"/>
                  <a:pt x="517" y="1049"/>
                  <a:pt x="507" y="1039"/>
                </a:cubicBezTo>
                <a:cubicBezTo>
                  <a:pt x="408" y="1088"/>
                  <a:pt x="408" y="1088"/>
                  <a:pt x="408" y="1088"/>
                </a:cubicBezTo>
                <a:cubicBezTo>
                  <a:pt x="358" y="1107"/>
                  <a:pt x="328" y="1147"/>
                  <a:pt x="328" y="1196"/>
                </a:cubicBezTo>
                <a:cubicBezTo>
                  <a:pt x="328" y="1215"/>
                  <a:pt x="328" y="1215"/>
                  <a:pt x="328" y="1215"/>
                </a:cubicBezTo>
                <a:cubicBezTo>
                  <a:pt x="279" y="1215"/>
                  <a:pt x="279" y="1215"/>
                  <a:pt x="279" y="1215"/>
                </a:cubicBezTo>
                <a:lnTo>
                  <a:pt x="279" y="588"/>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25">
            <a:extLst>
              <a:ext uri="{FF2B5EF4-FFF2-40B4-BE49-F238E27FC236}">
                <a16:creationId xmlns:a16="http://schemas.microsoft.com/office/drawing/2014/main" id="{F9C3491F-A6BA-7649-874D-7D4E09A0B7D4}"/>
              </a:ext>
            </a:extLst>
          </p:cNvPr>
          <p:cNvSpPr>
            <a:spLocks noChangeAspect="1" noChangeArrowheads="1"/>
          </p:cNvSpPr>
          <p:nvPr/>
        </p:nvSpPr>
        <p:spPr bwMode="auto">
          <a:xfrm>
            <a:off x="1478060" y="5090733"/>
            <a:ext cx="471073" cy="471073"/>
          </a:xfrm>
          <a:custGeom>
            <a:avLst/>
            <a:gdLst>
              <a:gd name="T0" fmla="*/ 1378 w 2964"/>
              <a:gd name="T1" fmla="*/ 741 h 2964"/>
              <a:gd name="T2" fmla="*/ 1436 w 2964"/>
              <a:gd name="T3" fmla="*/ 845 h 2964"/>
              <a:gd name="T4" fmla="*/ 1528 w 2964"/>
              <a:gd name="T5" fmla="*/ 984 h 2964"/>
              <a:gd name="T6" fmla="*/ 1621 w 2964"/>
              <a:gd name="T7" fmla="*/ 1019 h 2964"/>
              <a:gd name="T8" fmla="*/ 1551 w 2964"/>
              <a:gd name="T9" fmla="*/ 891 h 2964"/>
              <a:gd name="T10" fmla="*/ 1528 w 2964"/>
              <a:gd name="T11" fmla="*/ 741 h 2964"/>
              <a:gd name="T12" fmla="*/ 1621 w 2964"/>
              <a:gd name="T13" fmla="*/ 706 h 2964"/>
              <a:gd name="T14" fmla="*/ 1760 w 2964"/>
              <a:gd name="T15" fmla="*/ 139 h 2964"/>
              <a:gd name="T16" fmla="*/ 1343 w 2964"/>
              <a:gd name="T17" fmla="*/ 0 h 2964"/>
              <a:gd name="T18" fmla="*/ 1343 w 2964"/>
              <a:gd name="T19" fmla="*/ 648 h 2964"/>
              <a:gd name="T20" fmla="*/ 2870 w 2964"/>
              <a:gd name="T21" fmla="*/ 2777 h 2964"/>
              <a:gd name="T22" fmla="*/ 2384 w 2964"/>
              <a:gd name="T23" fmla="*/ 1528 h 2964"/>
              <a:gd name="T24" fmla="*/ 1621 w 2964"/>
              <a:gd name="T25" fmla="*/ 1065 h 2964"/>
              <a:gd name="T26" fmla="*/ 1574 w 2964"/>
              <a:gd name="T27" fmla="*/ 1042 h 2964"/>
              <a:gd name="T28" fmla="*/ 1424 w 2964"/>
              <a:gd name="T29" fmla="*/ 1030 h 2964"/>
              <a:gd name="T30" fmla="*/ 1540 w 2964"/>
              <a:gd name="T31" fmla="*/ 1135 h 2964"/>
              <a:gd name="T32" fmla="*/ 1424 w 2964"/>
              <a:gd name="T33" fmla="*/ 1135 h 2964"/>
              <a:gd name="T34" fmla="*/ 1389 w 2964"/>
              <a:gd name="T35" fmla="*/ 1065 h 2964"/>
              <a:gd name="T36" fmla="*/ 1343 w 2964"/>
              <a:gd name="T37" fmla="*/ 1019 h 2964"/>
              <a:gd name="T38" fmla="*/ 1297 w 2964"/>
              <a:gd name="T39" fmla="*/ 1100 h 2964"/>
              <a:gd name="T40" fmla="*/ 93 w 2964"/>
              <a:gd name="T41" fmla="*/ 1528 h 2964"/>
              <a:gd name="T42" fmla="*/ 0 w 2964"/>
              <a:gd name="T43" fmla="*/ 2777 h 2964"/>
              <a:gd name="T44" fmla="*/ 2963 w 2964"/>
              <a:gd name="T45" fmla="*/ 2963 h 2964"/>
              <a:gd name="T46" fmla="*/ 2870 w 2964"/>
              <a:gd name="T47" fmla="*/ 2777 h 2964"/>
              <a:gd name="T48" fmla="*/ 324 w 2964"/>
              <a:gd name="T49" fmla="*/ 2777 h 2964"/>
              <a:gd name="T50" fmla="*/ 417 w 2964"/>
              <a:gd name="T51" fmla="*/ 1667 h 2964"/>
              <a:gd name="T52" fmla="*/ 695 w 2964"/>
              <a:gd name="T53" fmla="*/ 2777 h 2964"/>
              <a:gd name="T54" fmla="*/ 602 w 2964"/>
              <a:gd name="T55" fmla="*/ 1667 h 2964"/>
              <a:gd name="T56" fmla="*/ 695 w 2964"/>
              <a:gd name="T57" fmla="*/ 2777 h 2964"/>
              <a:gd name="T58" fmla="*/ 880 w 2964"/>
              <a:gd name="T59" fmla="*/ 2777 h 2964"/>
              <a:gd name="T60" fmla="*/ 972 w 2964"/>
              <a:gd name="T61" fmla="*/ 1667 h 2964"/>
              <a:gd name="T62" fmla="*/ 1250 w 2964"/>
              <a:gd name="T63" fmla="*/ 2777 h 2964"/>
              <a:gd name="T64" fmla="*/ 1158 w 2964"/>
              <a:gd name="T65" fmla="*/ 1667 h 2964"/>
              <a:gd name="T66" fmla="*/ 1250 w 2964"/>
              <a:gd name="T67" fmla="*/ 2777 h 2964"/>
              <a:gd name="T68" fmla="*/ 1436 w 2964"/>
              <a:gd name="T69" fmla="*/ 2777 h 2964"/>
              <a:gd name="T70" fmla="*/ 1528 w 2964"/>
              <a:gd name="T71" fmla="*/ 1667 h 2964"/>
              <a:gd name="T72" fmla="*/ 1806 w 2964"/>
              <a:gd name="T73" fmla="*/ 2777 h 2964"/>
              <a:gd name="T74" fmla="*/ 1713 w 2964"/>
              <a:gd name="T75" fmla="*/ 1667 h 2964"/>
              <a:gd name="T76" fmla="*/ 1806 w 2964"/>
              <a:gd name="T77" fmla="*/ 2777 h 2964"/>
              <a:gd name="T78" fmla="*/ 1991 w 2964"/>
              <a:gd name="T79" fmla="*/ 2777 h 2964"/>
              <a:gd name="T80" fmla="*/ 2084 w 2964"/>
              <a:gd name="T81" fmla="*/ 1667 h 2964"/>
              <a:gd name="T82" fmla="*/ 764 w 2964"/>
              <a:gd name="T83" fmla="*/ 1528 h 2964"/>
              <a:gd name="T84" fmla="*/ 1354 w 2964"/>
              <a:gd name="T85" fmla="*/ 1192 h 2964"/>
              <a:gd name="T86" fmla="*/ 1621 w 2964"/>
              <a:gd name="T87" fmla="*/ 1181 h 2964"/>
              <a:gd name="T88" fmla="*/ 764 w 2964"/>
              <a:gd name="T89" fmla="*/ 1528 h 2964"/>
              <a:gd name="T90" fmla="*/ 2268 w 2964"/>
              <a:gd name="T91" fmla="*/ 2777 h 2964"/>
              <a:gd name="T92" fmla="*/ 2361 w 2964"/>
              <a:gd name="T93" fmla="*/ 1667 h 2964"/>
              <a:gd name="T94" fmla="*/ 2639 w 2964"/>
              <a:gd name="T95" fmla="*/ 2777 h 2964"/>
              <a:gd name="T96" fmla="*/ 2546 w 2964"/>
              <a:gd name="T97" fmla="*/ 1667 h 2964"/>
              <a:gd name="T98" fmla="*/ 2639 w 2964"/>
              <a:gd name="T99" fmla="*/ 277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4" h="2964">
                <a:moveTo>
                  <a:pt x="1343" y="706"/>
                </a:moveTo>
                <a:cubicBezTo>
                  <a:pt x="1343" y="729"/>
                  <a:pt x="1354" y="741"/>
                  <a:pt x="1378" y="741"/>
                </a:cubicBezTo>
                <a:cubicBezTo>
                  <a:pt x="1436" y="741"/>
                  <a:pt x="1436" y="741"/>
                  <a:pt x="1436" y="741"/>
                </a:cubicBezTo>
                <a:cubicBezTo>
                  <a:pt x="1436" y="845"/>
                  <a:pt x="1436" y="845"/>
                  <a:pt x="1436" y="845"/>
                </a:cubicBezTo>
                <a:cubicBezTo>
                  <a:pt x="1436" y="903"/>
                  <a:pt x="1470" y="961"/>
                  <a:pt x="1517" y="984"/>
                </a:cubicBezTo>
                <a:lnTo>
                  <a:pt x="1528" y="984"/>
                </a:lnTo>
                <a:cubicBezTo>
                  <a:pt x="1551" y="984"/>
                  <a:pt x="1574" y="996"/>
                  <a:pt x="1586" y="1007"/>
                </a:cubicBezTo>
                <a:cubicBezTo>
                  <a:pt x="1598" y="1007"/>
                  <a:pt x="1609" y="1019"/>
                  <a:pt x="1621" y="1019"/>
                </a:cubicBezTo>
                <a:cubicBezTo>
                  <a:pt x="1667" y="1042"/>
                  <a:pt x="1667" y="1042"/>
                  <a:pt x="1667" y="1042"/>
                </a:cubicBezTo>
                <a:cubicBezTo>
                  <a:pt x="1656" y="984"/>
                  <a:pt x="1621" y="926"/>
                  <a:pt x="1551" y="891"/>
                </a:cubicBezTo>
                <a:cubicBezTo>
                  <a:pt x="1540" y="891"/>
                  <a:pt x="1528" y="868"/>
                  <a:pt x="1528" y="845"/>
                </a:cubicBezTo>
                <a:cubicBezTo>
                  <a:pt x="1528" y="741"/>
                  <a:pt x="1528" y="741"/>
                  <a:pt x="1528" y="741"/>
                </a:cubicBezTo>
                <a:cubicBezTo>
                  <a:pt x="1586" y="741"/>
                  <a:pt x="1586" y="741"/>
                  <a:pt x="1586" y="741"/>
                </a:cubicBezTo>
                <a:cubicBezTo>
                  <a:pt x="1609" y="741"/>
                  <a:pt x="1621" y="729"/>
                  <a:pt x="1621" y="706"/>
                </a:cubicBezTo>
                <a:cubicBezTo>
                  <a:pt x="1621" y="648"/>
                  <a:pt x="1621" y="648"/>
                  <a:pt x="1621" y="648"/>
                </a:cubicBezTo>
                <a:cubicBezTo>
                  <a:pt x="1760" y="139"/>
                  <a:pt x="1760" y="139"/>
                  <a:pt x="1760" y="139"/>
                </a:cubicBezTo>
                <a:cubicBezTo>
                  <a:pt x="1621" y="0"/>
                  <a:pt x="1621" y="0"/>
                  <a:pt x="1621" y="0"/>
                </a:cubicBezTo>
                <a:cubicBezTo>
                  <a:pt x="1343" y="0"/>
                  <a:pt x="1343" y="0"/>
                  <a:pt x="1343" y="0"/>
                </a:cubicBezTo>
                <a:cubicBezTo>
                  <a:pt x="1204" y="139"/>
                  <a:pt x="1204" y="139"/>
                  <a:pt x="1204" y="139"/>
                </a:cubicBezTo>
                <a:cubicBezTo>
                  <a:pt x="1343" y="648"/>
                  <a:pt x="1343" y="648"/>
                  <a:pt x="1343" y="648"/>
                </a:cubicBezTo>
                <a:lnTo>
                  <a:pt x="1343" y="706"/>
                </a:lnTo>
                <a:close/>
                <a:moveTo>
                  <a:pt x="2870" y="2777"/>
                </a:moveTo>
                <a:cubicBezTo>
                  <a:pt x="2870" y="1528"/>
                  <a:pt x="2870" y="1528"/>
                  <a:pt x="2870" y="1528"/>
                </a:cubicBezTo>
                <a:cubicBezTo>
                  <a:pt x="2384" y="1528"/>
                  <a:pt x="2384" y="1528"/>
                  <a:pt x="2384" y="1528"/>
                </a:cubicBezTo>
                <a:cubicBezTo>
                  <a:pt x="1667" y="1100"/>
                  <a:pt x="1667" y="1100"/>
                  <a:pt x="1667" y="1100"/>
                </a:cubicBezTo>
                <a:cubicBezTo>
                  <a:pt x="1621" y="1065"/>
                  <a:pt x="1621" y="1065"/>
                  <a:pt x="1621" y="1065"/>
                </a:cubicBezTo>
                <a:cubicBezTo>
                  <a:pt x="1598" y="1065"/>
                  <a:pt x="1598" y="1065"/>
                  <a:pt x="1598" y="1065"/>
                </a:cubicBezTo>
                <a:cubicBezTo>
                  <a:pt x="1586" y="1054"/>
                  <a:pt x="1586" y="1054"/>
                  <a:pt x="1574" y="1042"/>
                </a:cubicBezTo>
                <a:cubicBezTo>
                  <a:pt x="1540" y="1030"/>
                  <a:pt x="1517" y="1030"/>
                  <a:pt x="1482" y="1030"/>
                </a:cubicBezTo>
                <a:cubicBezTo>
                  <a:pt x="1459" y="1030"/>
                  <a:pt x="1447" y="1030"/>
                  <a:pt x="1424" y="1030"/>
                </a:cubicBezTo>
                <a:cubicBezTo>
                  <a:pt x="1424" y="1065"/>
                  <a:pt x="1447" y="1123"/>
                  <a:pt x="1482" y="1123"/>
                </a:cubicBezTo>
                <a:cubicBezTo>
                  <a:pt x="1505" y="1123"/>
                  <a:pt x="1528" y="1123"/>
                  <a:pt x="1540" y="1135"/>
                </a:cubicBezTo>
                <a:cubicBezTo>
                  <a:pt x="1528" y="1146"/>
                  <a:pt x="1505" y="1158"/>
                  <a:pt x="1482" y="1158"/>
                </a:cubicBezTo>
                <a:cubicBezTo>
                  <a:pt x="1459" y="1158"/>
                  <a:pt x="1436" y="1146"/>
                  <a:pt x="1424" y="1135"/>
                </a:cubicBezTo>
                <a:lnTo>
                  <a:pt x="1413" y="1135"/>
                </a:lnTo>
                <a:cubicBezTo>
                  <a:pt x="1401" y="1111"/>
                  <a:pt x="1389" y="1088"/>
                  <a:pt x="1389" y="1065"/>
                </a:cubicBezTo>
                <a:cubicBezTo>
                  <a:pt x="1389" y="1054"/>
                  <a:pt x="1389" y="1054"/>
                  <a:pt x="1389" y="1042"/>
                </a:cubicBezTo>
                <a:cubicBezTo>
                  <a:pt x="1378" y="1030"/>
                  <a:pt x="1366" y="1019"/>
                  <a:pt x="1343" y="1019"/>
                </a:cubicBezTo>
                <a:cubicBezTo>
                  <a:pt x="1320" y="1019"/>
                  <a:pt x="1297" y="1042"/>
                  <a:pt x="1297" y="1065"/>
                </a:cubicBezTo>
                <a:cubicBezTo>
                  <a:pt x="1297" y="1077"/>
                  <a:pt x="1297" y="1088"/>
                  <a:pt x="1297" y="1100"/>
                </a:cubicBezTo>
                <a:cubicBezTo>
                  <a:pt x="579" y="1528"/>
                  <a:pt x="579" y="1528"/>
                  <a:pt x="579" y="1528"/>
                </a:cubicBezTo>
                <a:cubicBezTo>
                  <a:pt x="93" y="1528"/>
                  <a:pt x="93" y="1528"/>
                  <a:pt x="93" y="1528"/>
                </a:cubicBezTo>
                <a:cubicBezTo>
                  <a:pt x="93" y="2777"/>
                  <a:pt x="93" y="2777"/>
                  <a:pt x="93" y="2777"/>
                </a:cubicBezTo>
                <a:cubicBezTo>
                  <a:pt x="0" y="2777"/>
                  <a:pt x="0" y="2777"/>
                  <a:pt x="0" y="2777"/>
                </a:cubicBezTo>
                <a:cubicBezTo>
                  <a:pt x="0" y="2963"/>
                  <a:pt x="0" y="2963"/>
                  <a:pt x="0" y="2963"/>
                </a:cubicBezTo>
                <a:cubicBezTo>
                  <a:pt x="2963" y="2963"/>
                  <a:pt x="2963" y="2963"/>
                  <a:pt x="2963" y="2963"/>
                </a:cubicBezTo>
                <a:cubicBezTo>
                  <a:pt x="2963" y="2777"/>
                  <a:pt x="2963" y="2777"/>
                  <a:pt x="2963" y="2777"/>
                </a:cubicBezTo>
                <a:lnTo>
                  <a:pt x="2870" y="2777"/>
                </a:lnTo>
                <a:close/>
                <a:moveTo>
                  <a:pt x="417" y="2777"/>
                </a:moveTo>
                <a:cubicBezTo>
                  <a:pt x="324" y="2777"/>
                  <a:pt x="324" y="2777"/>
                  <a:pt x="324" y="2777"/>
                </a:cubicBezTo>
                <a:cubicBezTo>
                  <a:pt x="324" y="1667"/>
                  <a:pt x="324" y="1667"/>
                  <a:pt x="324" y="1667"/>
                </a:cubicBezTo>
                <a:cubicBezTo>
                  <a:pt x="417" y="1667"/>
                  <a:pt x="417" y="1667"/>
                  <a:pt x="417" y="1667"/>
                </a:cubicBezTo>
                <a:lnTo>
                  <a:pt x="417" y="2777"/>
                </a:lnTo>
                <a:close/>
                <a:moveTo>
                  <a:pt x="695" y="2777"/>
                </a:moveTo>
                <a:cubicBezTo>
                  <a:pt x="602" y="2777"/>
                  <a:pt x="602" y="2777"/>
                  <a:pt x="602" y="2777"/>
                </a:cubicBezTo>
                <a:cubicBezTo>
                  <a:pt x="602" y="1667"/>
                  <a:pt x="602" y="1667"/>
                  <a:pt x="602" y="1667"/>
                </a:cubicBezTo>
                <a:cubicBezTo>
                  <a:pt x="695" y="1667"/>
                  <a:pt x="695" y="1667"/>
                  <a:pt x="695" y="1667"/>
                </a:cubicBezTo>
                <a:lnTo>
                  <a:pt x="695" y="2777"/>
                </a:lnTo>
                <a:close/>
                <a:moveTo>
                  <a:pt x="972" y="2777"/>
                </a:moveTo>
                <a:cubicBezTo>
                  <a:pt x="880" y="2777"/>
                  <a:pt x="880" y="2777"/>
                  <a:pt x="880" y="2777"/>
                </a:cubicBezTo>
                <a:cubicBezTo>
                  <a:pt x="880" y="1667"/>
                  <a:pt x="880" y="1667"/>
                  <a:pt x="880" y="1667"/>
                </a:cubicBezTo>
                <a:cubicBezTo>
                  <a:pt x="972" y="1667"/>
                  <a:pt x="972" y="1667"/>
                  <a:pt x="972" y="1667"/>
                </a:cubicBezTo>
                <a:lnTo>
                  <a:pt x="972" y="2777"/>
                </a:lnTo>
                <a:close/>
                <a:moveTo>
                  <a:pt x="1250" y="2777"/>
                </a:moveTo>
                <a:cubicBezTo>
                  <a:pt x="1158" y="2777"/>
                  <a:pt x="1158" y="2777"/>
                  <a:pt x="1158" y="2777"/>
                </a:cubicBezTo>
                <a:cubicBezTo>
                  <a:pt x="1158" y="1667"/>
                  <a:pt x="1158" y="1667"/>
                  <a:pt x="1158" y="1667"/>
                </a:cubicBezTo>
                <a:cubicBezTo>
                  <a:pt x="1250" y="1667"/>
                  <a:pt x="1250" y="1667"/>
                  <a:pt x="1250" y="1667"/>
                </a:cubicBezTo>
                <a:lnTo>
                  <a:pt x="1250" y="2777"/>
                </a:lnTo>
                <a:close/>
                <a:moveTo>
                  <a:pt x="1528" y="2777"/>
                </a:moveTo>
                <a:cubicBezTo>
                  <a:pt x="1436" y="2777"/>
                  <a:pt x="1436" y="2777"/>
                  <a:pt x="1436" y="2777"/>
                </a:cubicBezTo>
                <a:cubicBezTo>
                  <a:pt x="1436" y="1667"/>
                  <a:pt x="1436" y="1667"/>
                  <a:pt x="1436" y="1667"/>
                </a:cubicBezTo>
                <a:cubicBezTo>
                  <a:pt x="1528" y="1667"/>
                  <a:pt x="1528" y="1667"/>
                  <a:pt x="1528" y="1667"/>
                </a:cubicBezTo>
                <a:lnTo>
                  <a:pt x="1528" y="2777"/>
                </a:lnTo>
                <a:close/>
                <a:moveTo>
                  <a:pt x="1806" y="2777"/>
                </a:moveTo>
                <a:cubicBezTo>
                  <a:pt x="1713" y="2777"/>
                  <a:pt x="1713" y="2777"/>
                  <a:pt x="1713" y="2777"/>
                </a:cubicBezTo>
                <a:cubicBezTo>
                  <a:pt x="1713" y="1667"/>
                  <a:pt x="1713" y="1667"/>
                  <a:pt x="1713" y="1667"/>
                </a:cubicBezTo>
                <a:cubicBezTo>
                  <a:pt x="1806" y="1667"/>
                  <a:pt x="1806" y="1667"/>
                  <a:pt x="1806" y="1667"/>
                </a:cubicBezTo>
                <a:lnTo>
                  <a:pt x="1806" y="2777"/>
                </a:lnTo>
                <a:close/>
                <a:moveTo>
                  <a:pt x="2084" y="2777"/>
                </a:moveTo>
                <a:cubicBezTo>
                  <a:pt x="1991" y="2777"/>
                  <a:pt x="1991" y="2777"/>
                  <a:pt x="1991" y="2777"/>
                </a:cubicBezTo>
                <a:cubicBezTo>
                  <a:pt x="1991" y="1667"/>
                  <a:pt x="1991" y="1667"/>
                  <a:pt x="1991" y="1667"/>
                </a:cubicBezTo>
                <a:cubicBezTo>
                  <a:pt x="2084" y="1667"/>
                  <a:pt x="2084" y="1667"/>
                  <a:pt x="2084" y="1667"/>
                </a:cubicBezTo>
                <a:lnTo>
                  <a:pt x="2084" y="2777"/>
                </a:lnTo>
                <a:close/>
                <a:moveTo>
                  <a:pt x="764" y="1528"/>
                </a:moveTo>
                <a:cubicBezTo>
                  <a:pt x="1343" y="1181"/>
                  <a:pt x="1343" y="1181"/>
                  <a:pt x="1343" y="1181"/>
                </a:cubicBezTo>
                <a:cubicBezTo>
                  <a:pt x="1343" y="1192"/>
                  <a:pt x="1343" y="1192"/>
                  <a:pt x="1354" y="1192"/>
                </a:cubicBezTo>
                <a:cubicBezTo>
                  <a:pt x="1389" y="1227"/>
                  <a:pt x="1436" y="1250"/>
                  <a:pt x="1482" y="1250"/>
                </a:cubicBezTo>
                <a:cubicBezTo>
                  <a:pt x="1540" y="1250"/>
                  <a:pt x="1586" y="1227"/>
                  <a:pt x="1621" y="1181"/>
                </a:cubicBezTo>
                <a:cubicBezTo>
                  <a:pt x="2200" y="1528"/>
                  <a:pt x="2200" y="1528"/>
                  <a:pt x="2200" y="1528"/>
                </a:cubicBezTo>
                <a:lnTo>
                  <a:pt x="764" y="1528"/>
                </a:lnTo>
                <a:close/>
                <a:moveTo>
                  <a:pt x="2361" y="2777"/>
                </a:moveTo>
                <a:cubicBezTo>
                  <a:pt x="2268" y="2777"/>
                  <a:pt x="2268" y="2777"/>
                  <a:pt x="2268" y="2777"/>
                </a:cubicBezTo>
                <a:cubicBezTo>
                  <a:pt x="2268" y="1667"/>
                  <a:pt x="2268" y="1667"/>
                  <a:pt x="2268" y="1667"/>
                </a:cubicBezTo>
                <a:cubicBezTo>
                  <a:pt x="2361" y="1667"/>
                  <a:pt x="2361" y="1667"/>
                  <a:pt x="2361" y="1667"/>
                </a:cubicBezTo>
                <a:lnTo>
                  <a:pt x="2361" y="2777"/>
                </a:lnTo>
                <a:close/>
                <a:moveTo>
                  <a:pt x="2639" y="2777"/>
                </a:moveTo>
                <a:cubicBezTo>
                  <a:pt x="2546" y="2777"/>
                  <a:pt x="2546" y="2777"/>
                  <a:pt x="2546" y="2777"/>
                </a:cubicBezTo>
                <a:cubicBezTo>
                  <a:pt x="2546" y="1667"/>
                  <a:pt x="2546" y="1667"/>
                  <a:pt x="2546" y="1667"/>
                </a:cubicBezTo>
                <a:cubicBezTo>
                  <a:pt x="2639" y="1667"/>
                  <a:pt x="2639" y="1667"/>
                  <a:pt x="2639" y="1667"/>
                </a:cubicBezTo>
                <a:lnTo>
                  <a:pt x="2639" y="2777"/>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 name="Rectangle 5">
            <a:extLst>
              <a:ext uri="{FF2B5EF4-FFF2-40B4-BE49-F238E27FC236}">
                <a16:creationId xmlns:a16="http://schemas.microsoft.com/office/drawing/2014/main" id="{9049FE32-9FE9-4157-9EE1-0CFF82DEB964}"/>
              </a:ext>
            </a:extLst>
          </p:cNvPr>
          <p:cNvSpPr/>
          <p:nvPr/>
        </p:nvSpPr>
        <p:spPr>
          <a:xfrm>
            <a:off x="6998873" y="2420856"/>
            <a:ext cx="1588192" cy="369332"/>
          </a:xfrm>
          <a:prstGeom prst="rect">
            <a:avLst/>
          </a:prstGeom>
        </p:spPr>
        <p:txBody>
          <a:bodyPr wrap="none">
            <a:spAutoFit/>
          </a:bodyPr>
          <a:lstStyle/>
          <a:p>
            <a:r>
              <a:rPr lang="en-US" b="1" u="sng" dirty="0"/>
              <a:t>D</a:t>
            </a:r>
            <a:r>
              <a:rPr lang="en-US" dirty="0"/>
              <a:t>evelopment</a:t>
            </a:r>
          </a:p>
        </p:txBody>
      </p:sp>
      <p:sp>
        <p:nvSpPr>
          <p:cNvPr id="7" name="Rectangle 6">
            <a:extLst>
              <a:ext uri="{FF2B5EF4-FFF2-40B4-BE49-F238E27FC236}">
                <a16:creationId xmlns:a16="http://schemas.microsoft.com/office/drawing/2014/main" id="{0D16FAD5-B0FA-4F49-8BE1-BBFFE2326297}"/>
              </a:ext>
            </a:extLst>
          </p:cNvPr>
          <p:cNvSpPr/>
          <p:nvPr/>
        </p:nvSpPr>
        <p:spPr>
          <a:xfrm>
            <a:off x="10075400" y="2415299"/>
            <a:ext cx="1034257" cy="369332"/>
          </a:xfrm>
          <a:prstGeom prst="rect">
            <a:avLst/>
          </a:prstGeom>
        </p:spPr>
        <p:txBody>
          <a:bodyPr wrap="none">
            <a:spAutoFit/>
          </a:bodyPr>
          <a:lstStyle/>
          <a:p>
            <a:r>
              <a:rPr lang="en-US" b="1" u="sng" dirty="0"/>
              <a:t>D</a:t>
            </a:r>
            <a:r>
              <a:rPr lang="en-US" dirty="0"/>
              <a:t>elivery</a:t>
            </a:r>
          </a:p>
        </p:txBody>
      </p:sp>
      <p:sp>
        <p:nvSpPr>
          <p:cNvPr id="8" name="Rectangle 7">
            <a:extLst>
              <a:ext uri="{FF2B5EF4-FFF2-40B4-BE49-F238E27FC236}">
                <a16:creationId xmlns:a16="http://schemas.microsoft.com/office/drawing/2014/main" id="{8246FFFA-8387-416B-AFC0-B67B02D53DE9}"/>
              </a:ext>
            </a:extLst>
          </p:cNvPr>
          <p:cNvSpPr/>
          <p:nvPr/>
        </p:nvSpPr>
        <p:spPr>
          <a:xfrm>
            <a:off x="4081180" y="2429861"/>
            <a:ext cx="913135" cy="369332"/>
          </a:xfrm>
          <a:prstGeom prst="rect">
            <a:avLst/>
          </a:prstGeom>
        </p:spPr>
        <p:txBody>
          <a:bodyPr wrap="none">
            <a:spAutoFit/>
          </a:bodyPr>
          <a:lstStyle/>
          <a:p>
            <a:r>
              <a:rPr lang="en-US" b="1" u="sng" dirty="0"/>
              <a:t>D</a:t>
            </a:r>
            <a:r>
              <a:rPr lang="en-US" dirty="0"/>
              <a:t>esign</a:t>
            </a:r>
          </a:p>
        </p:txBody>
      </p:sp>
      <p:sp>
        <p:nvSpPr>
          <p:cNvPr id="28" name="Rectangle 27">
            <a:extLst>
              <a:ext uri="{FF2B5EF4-FFF2-40B4-BE49-F238E27FC236}">
                <a16:creationId xmlns:a16="http://schemas.microsoft.com/office/drawing/2014/main" id="{3BE240F7-9F37-4C7B-B2A6-ED91F5E5C14B}"/>
              </a:ext>
            </a:extLst>
          </p:cNvPr>
          <p:cNvSpPr/>
          <p:nvPr/>
        </p:nvSpPr>
        <p:spPr>
          <a:xfrm>
            <a:off x="1134554" y="2384798"/>
            <a:ext cx="1082540" cy="369332"/>
          </a:xfrm>
          <a:prstGeom prst="rect">
            <a:avLst/>
          </a:prstGeom>
        </p:spPr>
        <p:txBody>
          <a:bodyPr wrap="none">
            <a:spAutoFit/>
          </a:bodyPr>
          <a:lstStyle/>
          <a:p>
            <a:r>
              <a:rPr lang="en-US" b="1" u="sng" dirty="0"/>
              <a:t>D</a:t>
            </a:r>
            <a:r>
              <a:rPr lang="en-US" dirty="0"/>
              <a:t>iscover</a:t>
            </a:r>
          </a:p>
        </p:txBody>
      </p:sp>
      <p:pic>
        <p:nvPicPr>
          <p:cNvPr id="29" name="Picture 28">
            <a:extLst>
              <a:ext uri="{FF2B5EF4-FFF2-40B4-BE49-F238E27FC236}">
                <a16:creationId xmlns:a16="http://schemas.microsoft.com/office/drawing/2014/main" id="{877CAD8E-A8AB-46BC-B9CC-D62183895028}"/>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34582" y="1627843"/>
            <a:ext cx="961347" cy="731024"/>
          </a:xfrm>
          <a:prstGeom prst="rect">
            <a:avLst/>
          </a:prstGeom>
        </p:spPr>
      </p:pic>
      <p:sp>
        <p:nvSpPr>
          <p:cNvPr id="9" name="Footer Placeholder 8">
            <a:extLst>
              <a:ext uri="{FF2B5EF4-FFF2-40B4-BE49-F238E27FC236}">
                <a16:creationId xmlns:a16="http://schemas.microsoft.com/office/drawing/2014/main" id="{0D8829F2-8F7D-4A08-9E34-34E3A128097C}"/>
              </a:ext>
            </a:extLst>
          </p:cNvPr>
          <p:cNvSpPr>
            <a:spLocks noGrp="1"/>
          </p:cNvSpPr>
          <p:nvPr>
            <p:ph type="ftr" sz="quarter" idx="3"/>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68927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BB17AC-F92E-4D53-8296-677970C65CBB}"/>
              </a:ext>
            </a:extLst>
          </p:cNvPr>
          <p:cNvSpPr/>
          <p:nvPr/>
        </p:nvSpPr>
        <p:spPr>
          <a:xfrm>
            <a:off x="215297" y="733696"/>
            <a:ext cx="6368384" cy="5719771"/>
          </a:xfrm>
          <a:prstGeom prst="rect">
            <a:avLst/>
          </a:prstGeom>
        </p:spPr>
        <p:txBody>
          <a:bodyPr wrap="square">
            <a:spAutoFit/>
          </a:bodyPr>
          <a:lstStyle/>
          <a:p>
            <a:endParaRPr lang="en-US" b="1" dirty="0"/>
          </a:p>
          <a:p>
            <a:endParaRPr lang="en-US" b="1" dirty="0"/>
          </a:p>
          <a:p>
            <a:endParaRPr lang="en-US" b="1" dirty="0"/>
          </a:p>
          <a:p>
            <a:r>
              <a:rPr lang="en-US" b="1" dirty="0">
                <a:solidFill>
                  <a:srgbClr val="C00000"/>
                </a:solidFill>
              </a:rPr>
              <a:t>Problem Statement :  </a:t>
            </a:r>
          </a:p>
          <a:p>
            <a:r>
              <a:rPr lang="en-US" dirty="0"/>
              <a:t>To Identify fraudulent credit card transactions using CDC (Change Data Capture) data source and TensorFlow model </a:t>
            </a:r>
          </a:p>
          <a:p>
            <a:endParaRPr lang="en-US" dirty="0"/>
          </a:p>
          <a:p>
            <a:pPr indent="-285750"/>
            <a:r>
              <a:rPr lang="en-US" b="1" dirty="0">
                <a:solidFill>
                  <a:srgbClr val="C00000"/>
                </a:solidFill>
              </a:rPr>
              <a:t>Key aspects to be accounted for in “Design /Solution”:</a:t>
            </a:r>
          </a:p>
          <a:p>
            <a:pPr marL="285750" indent="-285750">
              <a:buFont typeface="Wingdings" panose="05000000000000000000" pitchFamily="2" charset="2"/>
              <a:buChar char="§"/>
            </a:pPr>
            <a:r>
              <a:rPr lang="en-US" dirty="0"/>
              <a:t>CDC (Change Data Capture) </a:t>
            </a:r>
            <a:r>
              <a:rPr lang="en-US" dirty="0" err="1"/>
              <a:t>Debezium</a:t>
            </a:r>
            <a:endParaRPr lang="en-US" dirty="0"/>
          </a:p>
          <a:p>
            <a:pPr marL="285750" indent="-285750">
              <a:buFont typeface="Wingdings" panose="05000000000000000000" pitchFamily="2" charset="2"/>
              <a:buChar char="§"/>
            </a:pPr>
            <a:r>
              <a:rPr lang="en-US" dirty="0"/>
              <a:t>TensorFlow Model </a:t>
            </a:r>
          </a:p>
          <a:p>
            <a:pPr marL="285750" lvl="0" indent="-285750">
              <a:buFont typeface="Wingdings" panose="05000000000000000000" pitchFamily="2" charset="2"/>
              <a:buChar char="§"/>
            </a:pPr>
            <a:r>
              <a:rPr lang="en-US" dirty="0"/>
              <a:t>Micrometer </a:t>
            </a:r>
          </a:p>
          <a:p>
            <a:pPr marL="285750" indent="-285750">
              <a:buFont typeface="Wingdings" panose="05000000000000000000" pitchFamily="2" charset="2"/>
              <a:buChar char="§"/>
            </a:pPr>
            <a:r>
              <a:rPr lang="en-US" dirty="0"/>
              <a:t>Prometheus</a:t>
            </a:r>
          </a:p>
          <a:p>
            <a:pPr marL="285750" indent="-285750">
              <a:buFont typeface="Wingdings" panose="05000000000000000000" pitchFamily="2" charset="2"/>
              <a:buChar char="§"/>
            </a:pPr>
            <a:r>
              <a:rPr lang="en-US" dirty="0"/>
              <a:t>Grafana</a:t>
            </a:r>
          </a:p>
          <a:p>
            <a:pPr marL="285750" indent="-285750">
              <a:buFont typeface="Wingdings" panose="05000000000000000000" pitchFamily="2" charset="2"/>
              <a:buChar char="§"/>
            </a:pPr>
            <a:r>
              <a:rPr lang="en-US" dirty="0"/>
              <a:t>Postgres (Database)</a:t>
            </a:r>
          </a:p>
          <a:p>
            <a:pPr marL="285750" indent="-285750">
              <a:buFont typeface="Wingdings" panose="05000000000000000000" pitchFamily="2" charset="2"/>
              <a:buChar char="§"/>
            </a:pPr>
            <a:r>
              <a:rPr lang="en-US" dirty="0"/>
              <a:t>MySQL</a:t>
            </a:r>
          </a:p>
          <a:p>
            <a:pPr marL="285750" indent="-285750">
              <a:buFont typeface="Wingdings" panose="05000000000000000000" pitchFamily="2" charset="2"/>
              <a:buChar char="§"/>
            </a:pPr>
            <a:r>
              <a:rPr lang="en-US" dirty="0"/>
              <a:t>Influx DB</a:t>
            </a:r>
          </a:p>
          <a:p>
            <a:pPr marL="285750" indent="-285750">
              <a:buFont typeface="Wingdings" panose="05000000000000000000" pitchFamily="2" charset="2"/>
              <a:buChar char="§"/>
            </a:pPr>
            <a:r>
              <a:rPr lang="en-US" dirty="0"/>
              <a:t>Kafka</a:t>
            </a:r>
          </a:p>
          <a:p>
            <a:pPr marL="285750" indent="-285750">
              <a:buFont typeface="Wingdings" panose="05000000000000000000" pitchFamily="2" charset="2"/>
              <a:buChar char="§"/>
            </a:pPr>
            <a:r>
              <a:rPr lang="en-US" dirty="0"/>
              <a:t>Spring Cloud Data Flow Server on top of</a:t>
            </a:r>
          </a:p>
          <a:p>
            <a:pPr marL="285750" indent="-285750">
              <a:buFont typeface="Wingdings" panose="05000000000000000000" pitchFamily="2" charset="2"/>
              <a:buChar char="§"/>
            </a:pPr>
            <a:r>
              <a:rPr lang="en-US" dirty="0"/>
              <a:t>Skipper Server</a:t>
            </a:r>
          </a:p>
          <a:p>
            <a:pPr marL="285750" indent="-285750">
              <a:lnSpc>
                <a:spcPct val="150000"/>
              </a:lnSpc>
              <a:buFont typeface="Wingdings" panose="05000000000000000000" pitchFamily="2" charset="2"/>
              <a:buChar char="§"/>
            </a:pPr>
            <a:endParaRPr lang="en-US" dirty="0"/>
          </a:p>
        </p:txBody>
      </p:sp>
      <p:sp>
        <p:nvSpPr>
          <p:cNvPr id="3" name="TextBox 2">
            <a:extLst>
              <a:ext uri="{FF2B5EF4-FFF2-40B4-BE49-F238E27FC236}">
                <a16:creationId xmlns:a16="http://schemas.microsoft.com/office/drawing/2014/main" id="{AB5C5923-0CF1-4FED-B2B7-9818079F63A7}"/>
              </a:ext>
            </a:extLst>
          </p:cNvPr>
          <p:cNvSpPr txBox="1"/>
          <p:nvPr/>
        </p:nvSpPr>
        <p:spPr>
          <a:xfrm>
            <a:off x="1115629" y="447842"/>
            <a:ext cx="9328516" cy="707886"/>
          </a:xfrm>
          <a:prstGeom prst="rect">
            <a:avLst/>
          </a:prstGeom>
          <a:noFill/>
        </p:spPr>
        <p:txBody>
          <a:bodyPr wrap="none" rtlCol="0">
            <a:spAutoFit/>
          </a:bodyPr>
          <a:lstStyle/>
          <a:p>
            <a:r>
              <a:rPr lang="en-US" sz="4000" dirty="0"/>
              <a:t>Credit Card Fraud Detection Using CDC </a:t>
            </a:r>
          </a:p>
        </p:txBody>
      </p:sp>
      <p:pic>
        <p:nvPicPr>
          <p:cNvPr id="5" name="Picture 4">
            <a:extLst>
              <a:ext uri="{FF2B5EF4-FFF2-40B4-BE49-F238E27FC236}">
                <a16:creationId xmlns:a16="http://schemas.microsoft.com/office/drawing/2014/main" id="{B0EA6204-FC08-4BDB-BCB5-E9BC6D844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3681" y="1932437"/>
            <a:ext cx="5512981" cy="3511828"/>
          </a:xfrm>
          <a:prstGeom prst="rect">
            <a:avLst/>
          </a:prstGeom>
        </p:spPr>
      </p:pic>
      <p:sp>
        <p:nvSpPr>
          <p:cNvPr id="4" name="Slide Number Placeholder 3">
            <a:extLst>
              <a:ext uri="{FF2B5EF4-FFF2-40B4-BE49-F238E27FC236}">
                <a16:creationId xmlns:a16="http://schemas.microsoft.com/office/drawing/2014/main" id="{3EFBF8B1-8D81-4CAE-B548-CE5912DC7417}"/>
              </a:ext>
            </a:extLst>
          </p:cNvPr>
          <p:cNvSpPr>
            <a:spLocks noGrp="1"/>
          </p:cNvSpPr>
          <p:nvPr>
            <p:ph type="sldNum" sz="quarter" idx="12"/>
          </p:nvPr>
        </p:nvSpPr>
        <p:spPr/>
        <p:txBody>
          <a:bodyPr/>
          <a:lstStyle/>
          <a:p>
            <a:fld id="{7011AC7E-A594-497B-8D1D-FC2452435DA0}" type="slidenum">
              <a:rPr lang="en-US" smtClean="0"/>
              <a:pPr/>
              <a:t>5</a:t>
            </a:fld>
            <a:endParaRPr lang="en-US" dirty="0"/>
          </a:p>
        </p:txBody>
      </p:sp>
      <p:sp>
        <p:nvSpPr>
          <p:cNvPr id="6" name="Footer Placeholder 5">
            <a:extLst>
              <a:ext uri="{FF2B5EF4-FFF2-40B4-BE49-F238E27FC236}">
                <a16:creationId xmlns:a16="http://schemas.microsoft.com/office/drawing/2014/main" id="{3D68EA03-7B23-4452-B3FC-873F09D49C22}"/>
              </a:ext>
            </a:extLst>
          </p:cNvPr>
          <p:cNvSpPr>
            <a:spLocks noGrp="1"/>
          </p:cNvSpPr>
          <p:nvPr>
            <p:ph type="ftr" sz="quarter" idx="11"/>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163864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BB17AC-F92E-4D53-8296-677970C65CBB}"/>
              </a:ext>
            </a:extLst>
          </p:cNvPr>
          <p:cNvSpPr/>
          <p:nvPr/>
        </p:nvSpPr>
        <p:spPr>
          <a:xfrm>
            <a:off x="215297" y="733696"/>
            <a:ext cx="5552458" cy="4555093"/>
          </a:xfrm>
          <a:prstGeom prst="rect">
            <a:avLst/>
          </a:prstGeom>
        </p:spPr>
        <p:txBody>
          <a:bodyPr wrap="square">
            <a:spAutoFit/>
          </a:bodyPr>
          <a:lstStyle/>
          <a:p>
            <a:endParaRPr lang="en-US" b="1" dirty="0"/>
          </a:p>
          <a:p>
            <a:endParaRPr lang="en-US" b="1" dirty="0"/>
          </a:p>
          <a:p>
            <a:endParaRPr lang="en-US" b="1" dirty="0"/>
          </a:p>
          <a:p>
            <a:pPr marL="0" lvl="1"/>
            <a:endParaRPr lang="en-US" b="1" dirty="0">
              <a:solidFill>
                <a:srgbClr val="C00000"/>
              </a:solidFill>
            </a:endParaRPr>
          </a:p>
          <a:p>
            <a:pPr marL="0" lvl="1"/>
            <a:r>
              <a:rPr lang="en-US" sz="2000" b="1" dirty="0">
                <a:solidFill>
                  <a:srgbClr val="C00000"/>
                </a:solidFill>
              </a:rPr>
              <a:t>Solution : </a:t>
            </a:r>
          </a:p>
          <a:p>
            <a:pPr marL="285750" indent="-285750">
              <a:buFont typeface="Wingdings" panose="05000000000000000000" pitchFamily="2" charset="2"/>
              <a:buChar char="§"/>
            </a:pPr>
            <a:r>
              <a:rPr lang="en-US" dirty="0"/>
              <a:t>Built an application to address the existing fraudulent credit card transaction challenges.</a:t>
            </a:r>
          </a:p>
          <a:p>
            <a:pPr marL="285750" indent="-285750">
              <a:buFont typeface="Wingdings" panose="05000000000000000000" pitchFamily="2" charset="2"/>
              <a:buChar char="§"/>
            </a:pPr>
            <a:r>
              <a:rPr lang="en-US" dirty="0"/>
              <a:t>TensorFlow model which has ML algorithm to analysis the time series data to capture data anomalies.</a:t>
            </a:r>
          </a:p>
          <a:p>
            <a:pPr marL="285750" indent="-285750">
              <a:buFont typeface="Wingdings" panose="05000000000000000000" pitchFamily="2" charset="2"/>
              <a:buChar char="§"/>
            </a:pPr>
            <a:r>
              <a:rPr lang="en-US" dirty="0"/>
              <a:t>Easy integration with Spring Cloud Dataflow, Skipper and Kubernetes without any impact to the existing time proven legacy business systems.</a:t>
            </a:r>
          </a:p>
          <a:p>
            <a:pPr marL="0" lvl="1"/>
            <a:endParaRPr lang="en-US" b="1" dirty="0"/>
          </a:p>
          <a:p>
            <a:endParaRPr lang="en-US" dirty="0"/>
          </a:p>
        </p:txBody>
      </p:sp>
      <p:sp>
        <p:nvSpPr>
          <p:cNvPr id="5" name="Rectangle 4">
            <a:extLst>
              <a:ext uri="{FF2B5EF4-FFF2-40B4-BE49-F238E27FC236}">
                <a16:creationId xmlns:a16="http://schemas.microsoft.com/office/drawing/2014/main" id="{7F7916B9-337D-4E72-8E99-1FA1EA8DDA13}"/>
              </a:ext>
            </a:extLst>
          </p:cNvPr>
          <p:cNvSpPr/>
          <p:nvPr/>
        </p:nvSpPr>
        <p:spPr>
          <a:xfrm>
            <a:off x="6133564" y="733696"/>
            <a:ext cx="5552458" cy="5232202"/>
          </a:xfrm>
          <a:prstGeom prst="rect">
            <a:avLst/>
          </a:prstGeom>
        </p:spPr>
        <p:txBody>
          <a:bodyPr wrap="square">
            <a:spAutoFit/>
          </a:bodyPr>
          <a:lstStyle/>
          <a:p>
            <a:endParaRPr lang="en-US" b="1" dirty="0"/>
          </a:p>
          <a:p>
            <a:endParaRPr lang="en-US" b="1" dirty="0"/>
          </a:p>
          <a:p>
            <a:endParaRPr lang="en-US" b="1" dirty="0"/>
          </a:p>
          <a:p>
            <a:pPr marL="0" lvl="1"/>
            <a:endParaRPr lang="en-US" b="1" dirty="0">
              <a:solidFill>
                <a:srgbClr val="C00000"/>
              </a:solidFill>
            </a:endParaRPr>
          </a:p>
          <a:p>
            <a:pPr marL="0" lvl="1"/>
            <a:r>
              <a:rPr lang="en-US" sz="2000" b="1" dirty="0">
                <a:solidFill>
                  <a:srgbClr val="C00000"/>
                </a:solidFill>
              </a:rPr>
              <a:t>Fraud-Detection: Product Features  </a:t>
            </a:r>
          </a:p>
          <a:p>
            <a:pPr marL="342900" indent="-342900">
              <a:buFont typeface="Wingdings" panose="05000000000000000000" pitchFamily="2" charset="2"/>
              <a:buChar char="§"/>
            </a:pPr>
            <a:r>
              <a:rPr lang="en-US" sz="2000" dirty="0"/>
              <a:t>#1:</a:t>
            </a:r>
            <a:r>
              <a:rPr lang="en-US" sz="2000" b="1" dirty="0"/>
              <a:t> </a:t>
            </a:r>
            <a:r>
              <a:rPr lang="en-US" sz="2000" dirty="0"/>
              <a:t>CDC (Change Data Capture)</a:t>
            </a:r>
            <a:r>
              <a:rPr lang="en-US" sz="2000" dirty="0">
                <a:latin typeface="Calibri" panose="020F0502020204030204" pitchFamily="34" charset="0"/>
                <a:cs typeface="Calibri" panose="020F0502020204030204" pitchFamily="34" charset="0"/>
              </a:rPr>
              <a:t> </a:t>
            </a:r>
            <a:r>
              <a:rPr lang="en-US" sz="2000" dirty="0" err="1"/>
              <a:t>Debezium</a:t>
            </a:r>
            <a:endParaRPr lang="en-US" sz="2000" dirty="0"/>
          </a:p>
          <a:p>
            <a:pPr marL="342900" indent="-342900">
              <a:buFont typeface="Wingdings" panose="05000000000000000000" pitchFamily="2" charset="2"/>
              <a:buChar char="§"/>
            </a:pPr>
            <a:r>
              <a:rPr lang="en-US" sz="2000" dirty="0"/>
              <a:t>#2:Spring Cloud Dataflow Data Pipeline for streaming application to analyze real time data. Build Real time interactive dashboard</a:t>
            </a:r>
          </a:p>
          <a:p>
            <a:pPr marL="342900" indent="-342900">
              <a:buFont typeface="Wingdings" panose="05000000000000000000" pitchFamily="2" charset="2"/>
              <a:buChar char="§"/>
            </a:pPr>
            <a:r>
              <a:rPr lang="en-US" sz="2000" dirty="0"/>
              <a:t>#3: TensorFlow Model to implement Predictive analytics</a:t>
            </a:r>
          </a:p>
          <a:p>
            <a:pPr marL="342900" indent="-342900">
              <a:buFont typeface="Wingdings" panose="05000000000000000000" pitchFamily="2" charset="2"/>
              <a:buChar char="§"/>
            </a:pPr>
            <a:r>
              <a:rPr lang="en-US" sz="2000" dirty="0"/>
              <a:t>#4: Prometheus and Grafana : Prometheus stores our metric data in time series in memory and Grafana provides a rich UI to monitor data</a:t>
            </a:r>
          </a:p>
          <a:p>
            <a:endParaRPr lang="en-US" sz="2400" b="1" dirty="0"/>
          </a:p>
          <a:p>
            <a:endParaRPr lang="en-US" dirty="0"/>
          </a:p>
        </p:txBody>
      </p:sp>
      <p:sp>
        <p:nvSpPr>
          <p:cNvPr id="4" name="Slide Number Placeholder 3">
            <a:extLst>
              <a:ext uri="{FF2B5EF4-FFF2-40B4-BE49-F238E27FC236}">
                <a16:creationId xmlns:a16="http://schemas.microsoft.com/office/drawing/2014/main" id="{840F5036-5490-4B70-A53A-4592AD61F179}"/>
              </a:ext>
            </a:extLst>
          </p:cNvPr>
          <p:cNvSpPr>
            <a:spLocks noGrp="1"/>
          </p:cNvSpPr>
          <p:nvPr>
            <p:ph type="sldNum" sz="quarter" idx="12"/>
          </p:nvPr>
        </p:nvSpPr>
        <p:spPr/>
        <p:txBody>
          <a:bodyPr/>
          <a:lstStyle/>
          <a:p>
            <a:fld id="{7011AC7E-A594-497B-8D1D-FC2452435DA0}" type="slidenum">
              <a:rPr lang="en-US" smtClean="0"/>
              <a:pPr/>
              <a:t>6</a:t>
            </a:fld>
            <a:endParaRPr lang="en-US" dirty="0"/>
          </a:p>
        </p:txBody>
      </p:sp>
      <p:sp>
        <p:nvSpPr>
          <p:cNvPr id="6" name="Footer Placeholder 5">
            <a:extLst>
              <a:ext uri="{FF2B5EF4-FFF2-40B4-BE49-F238E27FC236}">
                <a16:creationId xmlns:a16="http://schemas.microsoft.com/office/drawing/2014/main" id="{790D416A-BD6C-448E-A155-188AA4DA06A8}"/>
              </a:ext>
            </a:extLst>
          </p:cNvPr>
          <p:cNvSpPr>
            <a:spLocks noGrp="1"/>
          </p:cNvSpPr>
          <p:nvPr>
            <p:ph type="ftr" sz="quarter" idx="11"/>
          </p:nvPr>
        </p:nvSpPr>
        <p:spPr/>
        <p:txBody>
          <a:bodyPr/>
          <a:lstStyle/>
          <a:p>
            <a:r>
              <a:rPr lang="en-US" dirty="0"/>
              <a:t>Copyright © 2020, Oracle and/or its affiliates  |  Confidential: Restricted</a:t>
            </a:r>
          </a:p>
        </p:txBody>
      </p:sp>
      <p:sp>
        <p:nvSpPr>
          <p:cNvPr id="8" name="TextBox 7">
            <a:extLst>
              <a:ext uri="{FF2B5EF4-FFF2-40B4-BE49-F238E27FC236}">
                <a16:creationId xmlns:a16="http://schemas.microsoft.com/office/drawing/2014/main" id="{D4F4ACD4-4859-403E-B332-57903F4485D3}"/>
              </a:ext>
            </a:extLst>
          </p:cNvPr>
          <p:cNvSpPr txBox="1"/>
          <p:nvPr/>
        </p:nvSpPr>
        <p:spPr>
          <a:xfrm>
            <a:off x="1073426" y="490045"/>
            <a:ext cx="9328516" cy="707886"/>
          </a:xfrm>
          <a:prstGeom prst="rect">
            <a:avLst/>
          </a:prstGeom>
          <a:noFill/>
        </p:spPr>
        <p:txBody>
          <a:bodyPr wrap="none" rtlCol="0">
            <a:spAutoFit/>
          </a:bodyPr>
          <a:lstStyle/>
          <a:p>
            <a:r>
              <a:rPr lang="en-US" sz="4000" dirty="0"/>
              <a:t>Credit Card Fraud Detection Using CDC </a:t>
            </a:r>
          </a:p>
        </p:txBody>
      </p:sp>
    </p:spTree>
    <p:extLst>
      <p:ext uri="{BB962C8B-B14F-4D97-AF65-F5344CB8AC3E}">
        <p14:creationId xmlns:p14="http://schemas.microsoft.com/office/powerpoint/2010/main" val="4175199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BB17AC-F92E-4D53-8296-677970C65CBB}"/>
              </a:ext>
            </a:extLst>
          </p:cNvPr>
          <p:cNvSpPr/>
          <p:nvPr/>
        </p:nvSpPr>
        <p:spPr>
          <a:xfrm>
            <a:off x="487271" y="1394878"/>
            <a:ext cx="10232310" cy="5478423"/>
          </a:xfrm>
          <a:prstGeom prst="rect">
            <a:avLst/>
          </a:prstGeom>
        </p:spPr>
        <p:txBody>
          <a:bodyPr wrap="square">
            <a:spAutoFit/>
          </a:bodyPr>
          <a:lstStyle/>
          <a:p>
            <a:endParaRPr lang="en-US" b="1" dirty="0"/>
          </a:p>
          <a:p>
            <a:pPr marL="0" lvl="1"/>
            <a:r>
              <a:rPr lang="en-US" b="1" dirty="0"/>
              <a:t>Objectives : Overall objectives to be achieved on CDC Fraud-Detection</a:t>
            </a:r>
          </a:p>
          <a:p>
            <a:pPr marL="0" lvl="1"/>
            <a:r>
              <a:rPr lang="en-US" sz="2000" dirty="0"/>
              <a:t>Conducted the discovery phase to </a:t>
            </a:r>
          </a:p>
          <a:p>
            <a:pPr marL="0" lvl="1"/>
            <a:r>
              <a:rPr lang="en-US" sz="1600" b="1" dirty="0"/>
              <a:t>Business Aspect</a:t>
            </a:r>
          </a:p>
          <a:p>
            <a:pPr marL="457200" lvl="2"/>
            <a:r>
              <a:rPr lang="en-US" sz="1600" dirty="0"/>
              <a:t>Pain Points of customers/current challenges </a:t>
            </a:r>
          </a:p>
          <a:p>
            <a:pPr marL="800100" lvl="2" indent="-342900">
              <a:buFont typeface="Arial" panose="020B0604020202020204" pitchFamily="34" charset="0"/>
              <a:buChar char="•"/>
            </a:pPr>
            <a:r>
              <a:rPr lang="en-US" sz="1600" dirty="0"/>
              <a:t>What services and experiences business wants to provide to customer</a:t>
            </a:r>
          </a:p>
          <a:p>
            <a:pPr marL="0" lvl="1"/>
            <a:r>
              <a:rPr lang="en-US" sz="1600" b="1" dirty="0"/>
              <a:t>Application Aspect</a:t>
            </a:r>
          </a:p>
          <a:p>
            <a:pPr marL="285750" lvl="1" indent="-285750">
              <a:buFont typeface="Arial" panose="020B0604020202020204" pitchFamily="34" charset="0"/>
              <a:buChar char="•"/>
            </a:pPr>
            <a:r>
              <a:rPr lang="en-US" sz="1600" dirty="0"/>
              <a:t>Understand functional and technical landscape</a:t>
            </a:r>
          </a:p>
          <a:p>
            <a:pPr marL="285750" lvl="1" indent="-285750">
              <a:buFont typeface="Arial" panose="020B0604020202020204" pitchFamily="34" charset="0"/>
              <a:buChar char="•"/>
            </a:pPr>
            <a:r>
              <a:rPr lang="en-US" sz="1600" dirty="0"/>
              <a:t>Determine Functional Gaps &amp; Technical challenges</a:t>
            </a:r>
          </a:p>
          <a:p>
            <a:pPr marL="285750" lvl="1" indent="-285750">
              <a:buFont typeface="Arial" panose="020B0604020202020204" pitchFamily="34" charset="0"/>
              <a:buChar char="•"/>
            </a:pPr>
            <a:r>
              <a:rPr lang="en-US" sz="1600" dirty="0"/>
              <a:t>Establish Functional Architecture for its implementation </a:t>
            </a:r>
          </a:p>
          <a:p>
            <a:pPr marL="0" lvl="1"/>
            <a:r>
              <a:rPr lang="en-US" sz="1600" b="1" dirty="0"/>
              <a:t>Engineering Aspect</a:t>
            </a:r>
          </a:p>
          <a:p>
            <a:pPr marL="285750" lvl="1" indent="-285750">
              <a:buFont typeface="Arial" panose="020B0604020202020204" pitchFamily="34" charset="0"/>
              <a:buChar char="•"/>
            </a:pPr>
            <a:r>
              <a:rPr lang="en-US" sz="1600" dirty="0"/>
              <a:t>Design, Develop &amp; Deliver</a:t>
            </a:r>
          </a:p>
          <a:p>
            <a:pPr marL="285750" lvl="1" indent="-285750">
              <a:buFont typeface="Arial" panose="020B0604020202020204" pitchFamily="34" charset="0"/>
              <a:buChar char="•"/>
            </a:pPr>
            <a:r>
              <a:rPr lang="en-US" sz="1600" dirty="0"/>
              <a:t>Abstract the complexities of platform from the developers</a:t>
            </a:r>
          </a:p>
          <a:p>
            <a:pPr marL="285750" lvl="1" indent="-285750">
              <a:buFont typeface="Arial" panose="020B0604020202020204" pitchFamily="34" charset="0"/>
              <a:buChar char="•"/>
            </a:pPr>
            <a:r>
              <a:rPr lang="en-US" sz="1600" dirty="0"/>
              <a:t>Best Practices</a:t>
            </a:r>
          </a:p>
          <a:p>
            <a:pPr marL="0" lvl="1"/>
            <a:r>
              <a:rPr lang="en-US" sz="1600" b="1" dirty="0"/>
              <a:t>Technology  Aspect</a:t>
            </a:r>
          </a:p>
          <a:p>
            <a:pPr marL="285750" lvl="1" indent="-285750">
              <a:buFont typeface="Arial" panose="020B0604020202020204" pitchFamily="34" charset="0"/>
              <a:buChar char="•"/>
            </a:pPr>
            <a:r>
              <a:rPr lang="en-US" sz="1600" dirty="0"/>
              <a:t>Compute </a:t>
            </a:r>
          </a:p>
          <a:p>
            <a:pPr marL="285750" lvl="1" indent="-285750">
              <a:buFont typeface="Arial" panose="020B0604020202020204" pitchFamily="34" charset="0"/>
              <a:buChar char="•"/>
            </a:pPr>
            <a:r>
              <a:rPr lang="en-US" sz="1600" dirty="0"/>
              <a:t>Data</a:t>
            </a:r>
          </a:p>
          <a:p>
            <a:pPr marL="285750" lvl="1" indent="-285750">
              <a:buFont typeface="Arial" panose="020B0604020202020204" pitchFamily="34" charset="0"/>
              <a:buChar char="•"/>
            </a:pPr>
            <a:r>
              <a:rPr lang="en-US" sz="1600" dirty="0"/>
              <a:t>Messaging</a:t>
            </a:r>
          </a:p>
          <a:p>
            <a:pPr marL="0" lvl="1"/>
            <a:endParaRPr lang="en-US" b="1" dirty="0"/>
          </a:p>
          <a:p>
            <a:pPr marL="0" lvl="1"/>
            <a:endParaRPr lang="en-US" dirty="0"/>
          </a:p>
          <a:p>
            <a:pPr marL="285750" lvl="1"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AB5C5923-0CF1-4FED-B2B7-9818079F63A7}"/>
              </a:ext>
            </a:extLst>
          </p:cNvPr>
          <p:cNvSpPr txBox="1"/>
          <p:nvPr/>
        </p:nvSpPr>
        <p:spPr>
          <a:xfrm>
            <a:off x="215296" y="546315"/>
            <a:ext cx="2441374" cy="707886"/>
          </a:xfrm>
          <a:prstGeom prst="rect">
            <a:avLst/>
          </a:prstGeom>
          <a:noFill/>
        </p:spPr>
        <p:txBody>
          <a:bodyPr wrap="none" rtlCol="0">
            <a:spAutoFit/>
          </a:bodyPr>
          <a:lstStyle/>
          <a:p>
            <a:r>
              <a:rPr lang="en-US" sz="4000" dirty="0"/>
              <a:t>Discovery</a:t>
            </a:r>
          </a:p>
        </p:txBody>
      </p:sp>
      <p:pic>
        <p:nvPicPr>
          <p:cNvPr id="6146" name="Picture 2" descr="Subscription | Microsoft Azure Mono">
            <a:extLst>
              <a:ext uri="{FF2B5EF4-FFF2-40B4-BE49-F238E27FC236}">
                <a16:creationId xmlns:a16="http://schemas.microsoft.com/office/drawing/2014/main" id="{74ACC1B3-A587-4917-9BAE-6D06104E53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6694" y="280901"/>
            <a:ext cx="825305" cy="55126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40F5036-5490-4B70-A53A-4592AD61F179}"/>
              </a:ext>
            </a:extLst>
          </p:cNvPr>
          <p:cNvSpPr>
            <a:spLocks noGrp="1"/>
          </p:cNvSpPr>
          <p:nvPr>
            <p:ph type="sldNum" sz="quarter" idx="12"/>
          </p:nvPr>
        </p:nvSpPr>
        <p:spPr/>
        <p:txBody>
          <a:bodyPr/>
          <a:lstStyle/>
          <a:p>
            <a:fld id="{7011AC7E-A594-497B-8D1D-FC2452435DA0}" type="slidenum">
              <a:rPr lang="en-US" smtClean="0"/>
              <a:pPr/>
              <a:t>7</a:t>
            </a:fld>
            <a:endParaRPr lang="en-US" dirty="0"/>
          </a:p>
        </p:txBody>
      </p:sp>
      <p:sp>
        <p:nvSpPr>
          <p:cNvPr id="6" name="Footer Placeholder 5">
            <a:extLst>
              <a:ext uri="{FF2B5EF4-FFF2-40B4-BE49-F238E27FC236}">
                <a16:creationId xmlns:a16="http://schemas.microsoft.com/office/drawing/2014/main" id="{790D416A-BD6C-448E-A155-188AA4DA06A8}"/>
              </a:ext>
            </a:extLst>
          </p:cNvPr>
          <p:cNvSpPr>
            <a:spLocks noGrp="1"/>
          </p:cNvSpPr>
          <p:nvPr>
            <p:ph type="ftr" sz="quarter" idx="11"/>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2911482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ubscription | Microsoft Azure Mono">
            <a:extLst>
              <a:ext uri="{FF2B5EF4-FFF2-40B4-BE49-F238E27FC236}">
                <a16:creationId xmlns:a16="http://schemas.microsoft.com/office/drawing/2014/main" id="{76CB90C7-2FE5-4C1A-B078-F7DA21E0C6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6694" y="280901"/>
            <a:ext cx="825305" cy="55126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DFBFDA-C172-493B-AAFD-82C9F2A03E96}"/>
              </a:ext>
            </a:extLst>
          </p:cNvPr>
          <p:cNvSpPr>
            <a:spLocks noGrp="1"/>
          </p:cNvSpPr>
          <p:nvPr>
            <p:ph type="sldNum" sz="quarter" idx="12"/>
          </p:nvPr>
        </p:nvSpPr>
        <p:spPr/>
        <p:txBody>
          <a:bodyPr/>
          <a:lstStyle/>
          <a:p>
            <a:fld id="{7011AC7E-A594-497B-8D1D-FC2452435DA0}" type="slidenum">
              <a:rPr lang="en-US" smtClean="0"/>
              <a:pPr/>
              <a:t>8</a:t>
            </a:fld>
            <a:endParaRPr lang="en-US" dirty="0"/>
          </a:p>
        </p:txBody>
      </p:sp>
      <p:sp>
        <p:nvSpPr>
          <p:cNvPr id="3" name="Footer Placeholder 2">
            <a:extLst>
              <a:ext uri="{FF2B5EF4-FFF2-40B4-BE49-F238E27FC236}">
                <a16:creationId xmlns:a16="http://schemas.microsoft.com/office/drawing/2014/main" id="{798EFC3A-209A-4B2F-9F8E-29BE638CABBF}"/>
              </a:ext>
            </a:extLst>
          </p:cNvPr>
          <p:cNvSpPr>
            <a:spLocks noGrp="1"/>
          </p:cNvSpPr>
          <p:nvPr>
            <p:ph type="ftr" sz="quarter" idx="11"/>
          </p:nvPr>
        </p:nvSpPr>
        <p:spPr/>
        <p:txBody>
          <a:bodyPr/>
          <a:lstStyle/>
          <a:p>
            <a:r>
              <a:rPr lang="en-US" dirty="0"/>
              <a:t>Copyright © 2020, Oracle and/or its affiliates  |  Confidential: Restricted</a:t>
            </a:r>
          </a:p>
        </p:txBody>
      </p:sp>
      <p:pic>
        <p:nvPicPr>
          <p:cNvPr id="6" name="Picture 5">
            <a:extLst>
              <a:ext uri="{FF2B5EF4-FFF2-40B4-BE49-F238E27FC236}">
                <a16:creationId xmlns:a16="http://schemas.microsoft.com/office/drawing/2014/main" id="{094C8C0C-1806-48CF-8158-8BCC0E1E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286" y="1671784"/>
            <a:ext cx="11924714" cy="4609463"/>
          </a:xfrm>
          <a:prstGeom prst="rect">
            <a:avLst/>
          </a:prstGeom>
        </p:spPr>
      </p:pic>
      <p:sp>
        <p:nvSpPr>
          <p:cNvPr id="7" name="TextBox 6">
            <a:extLst>
              <a:ext uri="{FF2B5EF4-FFF2-40B4-BE49-F238E27FC236}">
                <a16:creationId xmlns:a16="http://schemas.microsoft.com/office/drawing/2014/main" id="{EA343D74-4ACD-42E2-B941-15D381497A81}"/>
              </a:ext>
            </a:extLst>
          </p:cNvPr>
          <p:cNvSpPr txBox="1"/>
          <p:nvPr/>
        </p:nvSpPr>
        <p:spPr>
          <a:xfrm>
            <a:off x="1115629" y="279029"/>
            <a:ext cx="9328516" cy="707886"/>
          </a:xfrm>
          <a:prstGeom prst="rect">
            <a:avLst/>
          </a:prstGeom>
          <a:noFill/>
        </p:spPr>
        <p:txBody>
          <a:bodyPr wrap="none" rtlCol="0">
            <a:spAutoFit/>
          </a:bodyPr>
          <a:lstStyle/>
          <a:p>
            <a:r>
              <a:rPr lang="en-US" sz="4000" dirty="0"/>
              <a:t>Credit Card Fraud Detection Using CDC </a:t>
            </a:r>
          </a:p>
        </p:txBody>
      </p:sp>
      <p:sp>
        <p:nvSpPr>
          <p:cNvPr id="4" name="TextBox 3">
            <a:extLst>
              <a:ext uri="{FF2B5EF4-FFF2-40B4-BE49-F238E27FC236}">
                <a16:creationId xmlns:a16="http://schemas.microsoft.com/office/drawing/2014/main" id="{4FB892CD-2F48-4A8C-9871-3C72B228B444}"/>
              </a:ext>
            </a:extLst>
          </p:cNvPr>
          <p:cNvSpPr txBox="1"/>
          <p:nvPr/>
        </p:nvSpPr>
        <p:spPr>
          <a:xfrm>
            <a:off x="675249" y="1153550"/>
            <a:ext cx="3671668" cy="400110"/>
          </a:xfrm>
          <a:prstGeom prst="rect">
            <a:avLst/>
          </a:prstGeom>
          <a:noFill/>
        </p:spPr>
        <p:txBody>
          <a:bodyPr wrap="square" rtlCol="0">
            <a:spAutoFit/>
          </a:bodyPr>
          <a:lstStyle/>
          <a:p>
            <a:r>
              <a:rPr lang="en-US" sz="2000" b="1" dirty="0">
                <a:solidFill>
                  <a:srgbClr val="C00000"/>
                </a:solidFill>
              </a:rPr>
              <a:t>Reference Architecture</a:t>
            </a:r>
          </a:p>
        </p:txBody>
      </p:sp>
    </p:spTree>
    <p:extLst>
      <p:ext uri="{BB962C8B-B14F-4D97-AF65-F5344CB8AC3E}">
        <p14:creationId xmlns:p14="http://schemas.microsoft.com/office/powerpoint/2010/main" val="329585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2"/>
          <p:cNvSpPr>
            <a:spLocks noGrp="1"/>
          </p:cNvSpPr>
          <p:nvPr>
            <p:ph type="sldNum" sz="quarter" idx="2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ECB036-B42B-4105-A41B-CBAA9A1286D3}" type="slidenum">
              <a:rPr lang="en-US" smtClean="0"/>
              <a:pPr fontAlgn="base">
                <a:spcBef>
                  <a:spcPct val="0"/>
                </a:spcBef>
                <a:spcAft>
                  <a:spcPct val="0"/>
                </a:spcAft>
                <a:defRPr/>
              </a:pPr>
              <a:t>9</a:t>
            </a:fld>
            <a:endParaRPr lang="en-US" dirty="0"/>
          </a:p>
        </p:txBody>
      </p:sp>
      <p:sp>
        <p:nvSpPr>
          <p:cNvPr id="5124" name="Text Placeholder 13"/>
          <p:cNvSpPr>
            <a:spLocks noGrp="1"/>
          </p:cNvSpPr>
          <p:nvPr>
            <p:ph type="body" sz="quarter" idx="20"/>
          </p:nvPr>
        </p:nvSpPr>
        <p:spPr>
          <a:xfrm>
            <a:off x="762000" y="508001"/>
            <a:ext cx="10670117" cy="687754"/>
          </a:xfrm>
        </p:spPr>
        <p:txBody>
          <a:bodyPr/>
          <a:lstStyle/>
          <a:p>
            <a:pPr eaLnBrk="1" hangingPunct="1">
              <a:buFont typeface="Arial" pitchFamily="34" charset="0"/>
              <a:buNone/>
            </a:pPr>
            <a:r>
              <a:rPr lang="en-US" dirty="0"/>
              <a:t>Feature #1: CDC </a:t>
            </a:r>
            <a:r>
              <a:rPr lang="en-US" dirty="0" err="1"/>
              <a:t>Debezium</a:t>
            </a:r>
            <a:endParaRPr lang="en-US" dirty="0"/>
          </a:p>
        </p:txBody>
      </p:sp>
      <p:sp>
        <p:nvSpPr>
          <p:cNvPr id="5125" name="TextBox 16"/>
          <p:cNvSpPr txBox="1">
            <a:spLocks noChangeArrowheads="1"/>
          </p:cNvSpPr>
          <p:nvPr/>
        </p:nvSpPr>
        <p:spPr bwMode="auto">
          <a:xfrm>
            <a:off x="711199" y="1406770"/>
            <a:ext cx="11074400" cy="5057795"/>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dirty="0">
                <a:cs typeface="Oracle Sans Semi Bold" panose="020B0603020204020204" pitchFamily="34" charset="0"/>
              </a:rPr>
              <a:t>In databases, change data capture (CDC) is a set of software design patterns used to determine and track the data that has changed so that action can be taken using the changed data</a:t>
            </a:r>
          </a:p>
          <a:p>
            <a:pPr algn="just"/>
            <a:r>
              <a:rPr lang="en-US" dirty="0">
                <a:latin typeface="Oracle Sans" panose="020B0503020204020204" pitchFamily="34" charset="0"/>
                <a:cs typeface="Oracle Sans" panose="020B0503020204020204" pitchFamily="34" charset="0"/>
              </a:rPr>
              <a:t>Methods for CDC</a:t>
            </a:r>
          </a:p>
          <a:p>
            <a:pPr marL="742950" lvl="1" indent="-285750">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Date Modified</a:t>
            </a:r>
          </a:p>
          <a:p>
            <a:pPr marL="742950" lvl="1" indent="-285750">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Differences values</a:t>
            </a:r>
          </a:p>
          <a:p>
            <a:pPr marL="742950" lvl="1" indent="-285750">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Trigger</a:t>
            </a:r>
          </a:p>
          <a:p>
            <a:pPr marL="742950" lvl="1" indent="-285750">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Log Based Data Capture</a:t>
            </a:r>
          </a:p>
          <a:p>
            <a:pPr marL="742950" lvl="1" indent="-285750">
              <a:spcBef>
                <a:spcPts val="400"/>
              </a:spcBef>
              <a:buFont typeface="Courier New" panose="02070309020205020404" pitchFamily="49" charset="0"/>
              <a:buChar char="o"/>
            </a:pPr>
            <a:endParaRPr lang="en-US" dirty="0"/>
          </a:p>
          <a:p>
            <a:pPr marL="285750" indent="-285750" algn="just">
              <a:buFont typeface="Arial" panose="020B0604020202020204" pitchFamily="34" charset="0"/>
              <a:buChar char="•"/>
            </a:pPr>
            <a:r>
              <a:rPr lang="en-US" dirty="0"/>
              <a:t>Credit card transaction persisted in </a:t>
            </a:r>
            <a:r>
              <a:rPr lang="en-US" dirty="0" err="1"/>
              <a:t>Postgresdb</a:t>
            </a:r>
            <a:r>
              <a:rPr lang="en-US" dirty="0"/>
              <a:t> which generates the change data capture event with help of </a:t>
            </a:r>
            <a:r>
              <a:rPr lang="en-US" dirty="0" err="1"/>
              <a:t>Debezium</a:t>
            </a:r>
            <a:r>
              <a:rPr lang="en-US" dirty="0"/>
              <a:t> connector as listed below.</a:t>
            </a:r>
          </a:p>
          <a:p>
            <a:pPr marL="1200150" lvl="2" indent="-285750">
              <a:buFont typeface="Courier New" panose="02070309020205020404" pitchFamily="49" charset="0"/>
              <a:buChar char="o"/>
            </a:pPr>
            <a:r>
              <a:rPr lang="en-US" dirty="0">
                <a:hlinkClick r:id="rId2"/>
              </a:rPr>
              <a:t>MongoDB</a:t>
            </a:r>
            <a:endParaRPr lang="en-US" dirty="0"/>
          </a:p>
          <a:p>
            <a:pPr marL="1200150" lvl="2" indent="-285750">
              <a:buFont typeface="Courier New" panose="02070309020205020404" pitchFamily="49" charset="0"/>
              <a:buChar char="o"/>
            </a:pPr>
            <a:r>
              <a:rPr lang="en-US" dirty="0">
                <a:hlinkClick r:id="rId3"/>
              </a:rPr>
              <a:t>MySQL</a:t>
            </a:r>
            <a:endParaRPr lang="en-US" dirty="0"/>
          </a:p>
          <a:p>
            <a:pPr marL="1200150" lvl="2" indent="-285750">
              <a:buFont typeface="Courier New" panose="02070309020205020404" pitchFamily="49" charset="0"/>
              <a:buChar char="o"/>
            </a:pPr>
            <a:r>
              <a:rPr lang="en-US" dirty="0">
                <a:hlinkClick r:id="rId4"/>
              </a:rPr>
              <a:t>PostgreSQL</a:t>
            </a:r>
            <a:endParaRPr lang="en-US" dirty="0"/>
          </a:p>
          <a:p>
            <a:pPr marL="1200150" lvl="2" indent="-285750">
              <a:buFont typeface="Courier New" panose="02070309020205020404" pitchFamily="49" charset="0"/>
              <a:buChar char="o"/>
            </a:pPr>
            <a:r>
              <a:rPr lang="en-US" dirty="0">
                <a:hlinkClick r:id="rId5"/>
              </a:rPr>
              <a:t>SQL Server</a:t>
            </a:r>
            <a:endParaRPr lang="en-US" dirty="0"/>
          </a:p>
          <a:p>
            <a:pPr marL="1200150" lvl="2" indent="-285750">
              <a:buFont typeface="Courier New" panose="02070309020205020404" pitchFamily="49" charset="0"/>
              <a:buChar char="o"/>
            </a:pPr>
            <a:r>
              <a:rPr lang="en-US" dirty="0">
                <a:hlinkClick r:id="rId6"/>
              </a:rPr>
              <a:t>Oracle</a:t>
            </a:r>
            <a:r>
              <a:rPr lang="en-US" dirty="0"/>
              <a:t> (Incubating)</a:t>
            </a:r>
          </a:p>
          <a:p>
            <a:pPr marL="1200150" lvl="2" indent="-285750">
              <a:buFont typeface="Courier New" panose="02070309020205020404" pitchFamily="49" charset="0"/>
              <a:buChar char="o"/>
            </a:pPr>
            <a:r>
              <a:rPr lang="en-US" dirty="0">
                <a:hlinkClick r:id="rId7"/>
              </a:rPr>
              <a:t>Db2</a:t>
            </a:r>
            <a:r>
              <a:rPr lang="en-US" dirty="0"/>
              <a:t> (Incubating)</a:t>
            </a:r>
          </a:p>
          <a:p>
            <a:pPr marL="1200150" lvl="2" indent="-285750">
              <a:buFont typeface="Courier New" panose="02070309020205020404" pitchFamily="49" charset="0"/>
              <a:buChar char="o"/>
            </a:pPr>
            <a:r>
              <a:rPr lang="en-US" dirty="0">
                <a:hlinkClick r:id="rId8"/>
              </a:rPr>
              <a:t>Cassandra</a:t>
            </a:r>
            <a:r>
              <a:rPr lang="en-US" dirty="0"/>
              <a:t> (Incubating</a:t>
            </a:r>
          </a:p>
        </p:txBody>
      </p:sp>
      <p:sp>
        <p:nvSpPr>
          <p:cNvPr id="2" name="Footer Placeholder 1">
            <a:extLst>
              <a:ext uri="{FF2B5EF4-FFF2-40B4-BE49-F238E27FC236}">
                <a16:creationId xmlns:a16="http://schemas.microsoft.com/office/drawing/2014/main" id="{03D27FD9-7C9D-412D-BAA6-E7967B137A41}"/>
              </a:ext>
            </a:extLst>
          </p:cNvPr>
          <p:cNvSpPr>
            <a:spLocks noGrp="1"/>
          </p:cNvSpPr>
          <p:nvPr>
            <p:ph type="ftr" sz="quarter" idx="21"/>
          </p:nvPr>
        </p:nvSpPr>
        <p:spPr/>
        <p:txBody>
          <a:bodyPr/>
          <a:lstStyle/>
          <a:p>
            <a:pPr>
              <a:defRPr/>
            </a:pPr>
            <a:r>
              <a:rPr lang="en-US" dirty="0"/>
              <a:t>Copyright © 2020, Oracle and/or its affiliates  |  Confidential: Restricted</a:t>
            </a:r>
          </a:p>
        </p:txBody>
      </p:sp>
    </p:spTree>
  </p:cSld>
  <p:clrMapOvr>
    <a:masterClrMapping/>
  </p:clrMapOvr>
  <p:transition spd="med">
    <p:fade/>
  </p:transition>
</p:sld>
</file>

<file path=ppt/theme/theme1.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8902</TotalTime>
  <Words>2112</Words>
  <Application>Microsoft Office PowerPoint</Application>
  <PresentationFormat>Widescreen</PresentationFormat>
  <Paragraphs>242</Paragraphs>
  <Slides>18</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Arial</vt:lpstr>
      <vt:lpstr>Calibri</vt:lpstr>
      <vt:lpstr>Calibri Light</vt:lpstr>
      <vt:lpstr>Californian FB</vt:lpstr>
      <vt:lpstr>Courier New</vt:lpstr>
      <vt:lpstr>Georgia</vt:lpstr>
      <vt:lpstr>Oracle Sans</vt:lpstr>
      <vt:lpstr>Oracle Sans Light</vt:lpstr>
      <vt:lpstr>Segoe UI Semilight</vt:lpstr>
      <vt:lpstr>System Font Regular</vt:lpstr>
      <vt:lpstr>Wingdings</vt:lpstr>
      <vt:lpstr>Parent Master</vt:lpstr>
      <vt:lpstr>Custom Design</vt:lpstr>
      <vt:lpstr>PowerPoint Presentation</vt:lpstr>
      <vt:lpstr>PowerPoint Presentation</vt:lpstr>
      <vt:lpstr>Agenda</vt:lpstr>
      <vt:lpstr>How are we working with our clients on their digital platform journey?</vt:lpstr>
      <vt:lpstr>PowerPoint Presentation</vt:lpstr>
      <vt:lpstr>PowerPoint Presentation</vt:lpstr>
      <vt:lpstr>PowerPoint Presentation</vt:lpstr>
      <vt:lpstr>PowerPoint Presentation</vt:lpstr>
      <vt:lpstr>PowerPoint Presentation</vt:lpstr>
      <vt:lpstr>CDC Debezium</vt:lpstr>
      <vt:lpstr>CDC Debezium</vt:lpstr>
      <vt:lpstr>Feature #2: Tensorflow Model</vt:lpstr>
      <vt:lpstr>PowerPoint Presentation</vt:lpstr>
      <vt:lpstr>Spring Cloud Dataflow</vt:lpstr>
      <vt:lpstr>PowerPoint Presentation</vt:lpstr>
      <vt:lpstr>Prometheus and Grafana</vt:lpstr>
      <vt:lpstr>Credit Card Fraud Detection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Falguni Shah</dc:creator>
  <cp:lastModifiedBy>Ragini Kulkarni</cp:lastModifiedBy>
  <cp:revision>262</cp:revision>
  <dcterms:created xsi:type="dcterms:W3CDTF">2020-09-01T12:34:35Z</dcterms:created>
  <dcterms:modified xsi:type="dcterms:W3CDTF">2020-12-10T11:13:12Z</dcterms:modified>
</cp:coreProperties>
</file>